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6" r:id="rId2"/>
    <p:sldId id="276" r:id="rId3"/>
    <p:sldId id="281" r:id="rId4"/>
    <p:sldId id="261" r:id="rId5"/>
    <p:sldId id="278" r:id="rId6"/>
    <p:sldId id="273" r:id="rId7"/>
    <p:sldId id="277" r:id="rId8"/>
    <p:sldId id="280" r:id="rId9"/>
    <p:sldId id="272" r:id="rId10"/>
    <p:sldId id="282" r:id="rId11"/>
    <p:sldId id="284" r:id="rId12"/>
    <p:sldId id="283" r:id="rId13"/>
    <p:sldId id="256"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EE0000"/>
    <a:srgbClr val="EE7612"/>
    <a:srgbClr val="FF9900"/>
    <a:srgbClr val="0033CC"/>
    <a:srgbClr val="FF6565"/>
    <a:srgbClr val="A20000"/>
    <a:srgbClr val="DAA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4" autoAdjust="0"/>
    <p:restoredTop sz="87619" autoAdjust="0"/>
  </p:normalViewPr>
  <p:slideViewPr>
    <p:cSldViewPr snapToGrid="0">
      <p:cViewPr>
        <p:scale>
          <a:sx n="100" d="100"/>
          <a:sy n="100" d="100"/>
        </p:scale>
        <p:origin x="234" y="642"/>
      </p:cViewPr>
      <p:guideLst/>
    </p:cSldViewPr>
  </p:slideViewPr>
  <p:notesTextViewPr>
    <p:cViewPr>
      <p:scale>
        <a:sx n="1" d="1"/>
        <a:sy n="1" d="1"/>
      </p:scale>
      <p:origin x="0" y="0"/>
    </p:cViewPr>
  </p:notesTextViewPr>
  <p:notesViewPr>
    <p:cSldViewPr snapToGrid="0">
      <p:cViewPr varScale="1">
        <p:scale>
          <a:sx n="75" d="100"/>
          <a:sy n="75" d="100"/>
        </p:scale>
        <p:origin x="2466"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B1DE312-0184-4E67-AB24-42A453B4373E}" type="datetimeFigureOut">
              <a:rPr lang="en-US" smtClean="0"/>
              <a:t>4/7/2025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F78BAA1-7969-4833-95A6-3E6A77003B0E}" type="slidenum">
              <a:rPr lang="en-US" smtClean="0"/>
              <a:t>‹#›</a:t>
            </a:fld>
            <a:endParaRPr lang="en-US"/>
          </a:p>
        </p:txBody>
      </p:sp>
    </p:spTree>
    <p:extLst>
      <p:ext uri="{BB962C8B-B14F-4D97-AF65-F5344CB8AC3E}">
        <p14:creationId xmlns:p14="http://schemas.microsoft.com/office/powerpoint/2010/main" val="3102240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F1124-2B6A-3C81-1791-6CBF29B16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865C33-C3CE-EE45-60A8-2E62FC1CE3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6AFA6-54A5-FBCD-C28A-46342F432D44}"/>
              </a:ext>
            </a:extLst>
          </p:cNvPr>
          <p:cNvSpPr>
            <a:spLocks noGrp="1"/>
          </p:cNvSpPr>
          <p:nvPr>
            <p:ph type="body" idx="1"/>
          </p:nvPr>
        </p:nvSpPr>
        <p:spPr/>
        <p:txBody>
          <a:bodyPr/>
          <a:lstStyle/>
          <a:p>
            <a:r>
              <a:rPr lang="en-US" dirty="0"/>
              <a:t>Why we’re here today.</a:t>
            </a:r>
          </a:p>
          <a:p>
            <a:endParaRPr lang="en-US" dirty="0"/>
          </a:p>
          <a:p>
            <a:r>
              <a:rPr lang="en-US" dirty="0"/>
              <a:t>Since we can’t talk about “diversity – ask WHY we even need diversity.</a:t>
            </a:r>
          </a:p>
        </p:txBody>
      </p:sp>
      <p:sp>
        <p:nvSpPr>
          <p:cNvPr id="4" name="Slide Number Placeholder 3">
            <a:extLst>
              <a:ext uri="{FF2B5EF4-FFF2-40B4-BE49-F238E27FC236}">
                <a16:creationId xmlns:a16="http://schemas.microsoft.com/office/drawing/2014/main" id="{EF95014C-B5C6-098A-20A2-1E6CD174B17F}"/>
              </a:ext>
            </a:extLst>
          </p:cNvPr>
          <p:cNvSpPr>
            <a:spLocks noGrp="1"/>
          </p:cNvSpPr>
          <p:nvPr>
            <p:ph type="sldNum" sz="quarter" idx="5"/>
          </p:nvPr>
        </p:nvSpPr>
        <p:spPr/>
        <p:txBody>
          <a:bodyPr/>
          <a:lstStyle/>
          <a:p>
            <a:fld id="{9F78BAA1-7969-4833-95A6-3E6A77003B0E}" type="slidenum">
              <a:rPr lang="en-US" smtClean="0"/>
              <a:t>1</a:t>
            </a:fld>
            <a:endParaRPr lang="en-US"/>
          </a:p>
        </p:txBody>
      </p:sp>
    </p:spTree>
    <p:extLst>
      <p:ext uri="{BB962C8B-B14F-4D97-AF65-F5344CB8AC3E}">
        <p14:creationId xmlns:p14="http://schemas.microsoft.com/office/powerpoint/2010/main" val="3430643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D1CAB-768E-2E25-DA88-CD04568DE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5B7CB8-108D-C47C-9C1C-1055B67D40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A8A774-908D-F27C-AD8E-808D1793AD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3CDD0-EF3E-079D-F874-26611612EBB7}"/>
              </a:ext>
            </a:extLst>
          </p:cNvPr>
          <p:cNvSpPr>
            <a:spLocks noGrp="1"/>
          </p:cNvSpPr>
          <p:nvPr>
            <p:ph type="sldNum" sz="quarter" idx="5"/>
          </p:nvPr>
        </p:nvSpPr>
        <p:spPr/>
        <p:txBody>
          <a:bodyPr/>
          <a:lstStyle/>
          <a:p>
            <a:fld id="{9F78BAA1-7969-4833-95A6-3E6A77003B0E}" type="slidenum">
              <a:rPr lang="en-US" smtClean="0"/>
              <a:t>10</a:t>
            </a:fld>
            <a:endParaRPr lang="en-US"/>
          </a:p>
        </p:txBody>
      </p:sp>
    </p:spTree>
    <p:extLst>
      <p:ext uri="{BB962C8B-B14F-4D97-AF65-F5344CB8AC3E}">
        <p14:creationId xmlns:p14="http://schemas.microsoft.com/office/powerpoint/2010/main" val="3646622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C7547-099E-13DA-A5D6-805BEE8E2E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AE83D4-E0F8-8489-AB83-774B7EE8AF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9E06A6-E6B8-DB88-E73C-697CB4F166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20B3C6-85F9-C344-107B-9F2E4D27EB31}"/>
              </a:ext>
            </a:extLst>
          </p:cNvPr>
          <p:cNvSpPr>
            <a:spLocks noGrp="1"/>
          </p:cNvSpPr>
          <p:nvPr>
            <p:ph type="sldNum" sz="quarter" idx="5"/>
          </p:nvPr>
        </p:nvSpPr>
        <p:spPr/>
        <p:txBody>
          <a:bodyPr/>
          <a:lstStyle/>
          <a:p>
            <a:fld id="{9F78BAA1-7969-4833-95A6-3E6A77003B0E}" type="slidenum">
              <a:rPr lang="en-US" smtClean="0"/>
              <a:t>11</a:t>
            </a:fld>
            <a:endParaRPr lang="en-US"/>
          </a:p>
        </p:txBody>
      </p:sp>
    </p:spTree>
    <p:extLst>
      <p:ext uri="{BB962C8B-B14F-4D97-AF65-F5344CB8AC3E}">
        <p14:creationId xmlns:p14="http://schemas.microsoft.com/office/powerpoint/2010/main" val="2389163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C8B82-CE51-1EA8-7598-1F8E173FED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473F3A-FCD8-6AAC-9CA6-D1680D8E11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02CA33-29BF-D01C-8E8F-C87D06F4D4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05B42F-AE83-8817-4C3A-45F142D3CE6F}"/>
              </a:ext>
            </a:extLst>
          </p:cNvPr>
          <p:cNvSpPr>
            <a:spLocks noGrp="1"/>
          </p:cNvSpPr>
          <p:nvPr>
            <p:ph type="sldNum" sz="quarter" idx="5"/>
          </p:nvPr>
        </p:nvSpPr>
        <p:spPr/>
        <p:txBody>
          <a:bodyPr/>
          <a:lstStyle/>
          <a:p>
            <a:fld id="{9F78BAA1-7969-4833-95A6-3E6A77003B0E}" type="slidenum">
              <a:rPr lang="en-US" smtClean="0"/>
              <a:t>12</a:t>
            </a:fld>
            <a:endParaRPr lang="en-US"/>
          </a:p>
        </p:txBody>
      </p:sp>
    </p:spTree>
    <p:extLst>
      <p:ext uri="{BB962C8B-B14F-4D97-AF65-F5344CB8AC3E}">
        <p14:creationId xmlns:p14="http://schemas.microsoft.com/office/powerpoint/2010/main" val="2380057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78BAA1-7969-4833-95A6-3E6A77003B0E}" type="slidenum">
              <a:rPr lang="en-US" smtClean="0"/>
              <a:t>13</a:t>
            </a:fld>
            <a:endParaRPr lang="en-US"/>
          </a:p>
        </p:txBody>
      </p:sp>
    </p:spTree>
    <p:extLst>
      <p:ext uri="{BB962C8B-B14F-4D97-AF65-F5344CB8AC3E}">
        <p14:creationId xmlns:p14="http://schemas.microsoft.com/office/powerpoint/2010/main" val="232477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0444B-436C-2012-082E-98E9251E06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AFFC8B-095F-6E02-7F42-89B4EDFBB1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DE8CCE-0B44-58DF-2CC1-004434265553}"/>
              </a:ext>
            </a:extLst>
          </p:cNvPr>
          <p:cNvSpPr>
            <a:spLocks noGrp="1"/>
          </p:cNvSpPr>
          <p:nvPr>
            <p:ph type="body" idx="1"/>
          </p:nvPr>
        </p:nvSpPr>
        <p:spPr/>
        <p:txBody>
          <a:bodyPr/>
          <a:lstStyle/>
          <a:p>
            <a:r>
              <a:rPr lang="en-US" dirty="0"/>
              <a:t>I think it can be helpful to have a connection question at the start of the session. I don’t like this one because the answer is just a number. Perhaps better would be: What’s the course/curriculum you most fear will be “cancelled”?</a:t>
            </a:r>
          </a:p>
          <a:p>
            <a:endParaRPr lang="en-US" dirty="0"/>
          </a:p>
          <a:p>
            <a:r>
              <a:rPr lang="en-US" dirty="0"/>
              <a:t>5 mins</a:t>
            </a:r>
          </a:p>
        </p:txBody>
      </p:sp>
      <p:sp>
        <p:nvSpPr>
          <p:cNvPr id="4" name="Slide Number Placeholder 3">
            <a:extLst>
              <a:ext uri="{FF2B5EF4-FFF2-40B4-BE49-F238E27FC236}">
                <a16:creationId xmlns:a16="http://schemas.microsoft.com/office/drawing/2014/main" id="{0A2C88D8-1E47-9AAE-C4FE-F6CB2EB5BCB8}"/>
              </a:ext>
            </a:extLst>
          </p:cNvPr>
          <p:cNvSpPr>
            <a:spLocks noGrp="1"/>
          </p:cNvSpPr>
          <p:nvPr>
            <p:ph type="sldNum" sz="quarter" idx="5"/>
          </p:nvPr>
        </p:nvSpPr>
        <p:spPr/>
        <p:txBody>
          <a:bodyPr/>
          <a:lstStyle/>
          <a:p>
            <a:fld id="{9F78BAA1-7969-4833-95A6-3E6A77003B0E}" type="slidenum">
              <a:rPr lang="en-US" smtClean="0"/>
              <a:t>2</a:t>
            </a:fld>
            <a:endParaRPr lang="en-US"/>
          </a:p>
        </p:txBody>
      </p:sp>
    </p:spTree>
    <p:extLst>
      <p:ext uri="{BB962C8B-B14F-4D97-AF65-F5344CB8AC3E}">
        <p14:creationId xmlns:p14="http://schemas.microsoft.com/office/powerpoint/2010/main" val="286376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23A86-ED9A-9DAB-51AD-5D81D89EC3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BB5D28-10C7-474C-B3FB-877BE5EA95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33DCB7-1B82-C78F-174E-700030E99ECC}"/>
              </a:ext>
            </a:extLst>
          </p:cNvPr>
          <p:cNvSpPr>
            <a:spLocks noGrp="1"/>
          </p:cNvSpPr>
          <p:nvPr>
            <p:ph type="body" idx="1"/>
          </p:nvPr>
        </p:nvSpPr>
        <p:spPr/>
        <p:txBody>
          <a:bodyPr/>
          <a:lstStyle/>
          <a:p>
            <a:r>
              <a:rPr lang="en-US" dirty="0"/>
              <a:t>I think it can be helpful to have a connection question at the start of the session. I don’t like this one because the answer is just a number. Perhaps better would be: What’s the course/curriculum you most fear will be “cancelled”?</a:t>
            </a:r>
          </a:p>
          <a:p>
            <a:endParaRPr lang="en-US" dirty="0"/>
          </a:p>
          <a:p>
            <a:r>
              <a:rPr lang="en-US" dirty="0"/>
              <a:t>5 mins</a:t>
            </a:r>
          </a:p>
        </p:txBody>
      </p:sp>
      <p:sp>
        <p:nvSpPr>
          <p:cNvPr id="4" name="Slide Number Placeholder 3">
            <a:extLst>
              <a:ext uri="{FF2B5EF4-FFF2-40B4-BE49-F238E27FC236}">
                <a16:creationId xmlns:a16="http://schemas.microsoft.com/office/drawing/2014/main" id="{6B0B5B6F-1F95-0316-CA28-D88C591F9C85}"/>
              </a:ext>
            </a:extLst>
          </p:cNvPr>
          <p:cNvSpPr>
            <a:spLocks noGrp="1"/>
          </p:cNvSpPr>
          <p:nvPr>
            <p:ph type="sldNum" sz="quarter" idx="5"/>
          </p:nvPr>
        </p:nvSpPr>
        <p:spPr/>
        <p:txBody>
          <a:bodyPr/>
          <a:lstStyle/>
          <a:p>
            <a:fld id="{9F78BAA1-7969-4833-95A6-3E6A77003B0E}" type="slidenum">
              <a:rPr lang="en-US" smtClean="0"/>
              <a:t>3</a:t>
            </a:fld>
            <a:endParaRPr lang="en-US"/>
          </a:p>
        </p:txBody>
      </p:sp>
    </p:spTree>
    <p:extLst>
      <p:ext uri="{BB962C8B-B14F-4D97-AF65-F5344CB8AC3E}">
        <p14:creationId xmlns:p14="http://schemas.microsoft.com/office/powerpoint/2010/main" val="408663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BY US:  This list is horrifying, but helpful to see for those who haven’t.</a:t>
            </a:r>
          </a:p>
          <a:p>
            <a:r>
              <a:rPr lang="en-US" dirty="0"/>
              <a:t>Maybe just a moment of silence as people take it in (and mourn a little)</a:t>
            </a:r>
          </a:p>
          <a:p>
            <a:endParaRPr lang="en-US" dirty="0"/>
          </a:p>
          <a:p>
            <a:r>
              <a:rPr lang="en-US" dirty="0"/>
              <a:t>Circle the words (or check mark) that will affect your training.</a:t>
            </a:r>
          </a:p>
        </p:txBody>
      </p:sp>
      <p:sp>
        <p:nvSpPr>
          <p:cNvPr id="4" name="Slide Number Placeholder 3"/>
          <p:cNvSpPr>
            <a:spLocks noGrp="1"/>
          </p:cNvSpPr>
          <p:nvPr>
            <p:ph type="sldNum" sz="quarter" idx="5"/>
          </p:nvPr>
        </p:nvSpPr>
        <p:spPr/>
        <p:txBody>
          <a:bodyPr/>
          <a:lstStyle/>
          <a:p>
            <a:fld id="{9F78BAA1-7969-4833-95A6-3E6A77003B0E}" type="slidenum">
              <a:rPr lang="en-US" smtClean="0"/>
              <a:t>4</a:t>
            </a:fld>
            <a:endParaRPr lang="en-US"/>
          </a:p>
        </p:txBody>
      </p:sp>
    </p:spTree>
    <p:extLst>
      <p:ext uri="{BB962C8B-B14F-4D97-AF65-F5344CB8AC3E}">
        <p14:creationId xmlns:p14="http://schemas.microsoft.com/office/powerpoint/2010/main" val="3703179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6CE60-0C40-E13F-D824-16C307AA29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74AA50-FC9C-513B-58BF-8B980A86E2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5A05C0-4630-453A-E11F-BB78F6D87110}"/>
              </a:ext>
            </a:extLst>
          </p:cNvPr>
          <p:cNvSpPr>
            <a:spLocks noGrp="1"/>
          </p:cNvSpPr>
          <p:nvPr>
            <p:ph type="body" idx="1"/>
          </p:nvPr>
        </p:nvSpPr>
        <p:spPr/>
        <p:txBody>
          <a:bodyPr/>
          <a:lstStyle/>
          <a:p>
            <a:r>
              <a:rPr lang="en-US" dirty="0"/>
              <a:t>Might it be helpful to make a list of the new words people are using or considering?</a:t>
            </a:r>
          </a:p>
          <a:p>
            <a:r>
              <a:rPr lang="en-US" dirty="0"/>
              <a:t>Are there others we should add to this?  </a:t>
            </a:r>
          </a:p>
          <a:p>
            <a:r>
              <a:rPr lang="en-US" dirty="0"/>
              <a:t>[Give time to process and reply!]</a:t>
            </a:r>
          </a:p>
        </p:txBody>
      </p:sp>
      <p:sp>
        <p:nvSpPr>
          <p:cNvPr id="4" name="Slide Number Placeholder 3">
            <a:extLst>
              <a:ext uri="{FF2B5EF4-FFF2-40B4-BE49-F238E27FC236}">
                <a16:creationId xmlns:a16="http://schemas.microsoft.com/office/drawing/2014/main" id="{105F0340-9A15-A392-E6D0-A756D1AA092C}"/>
              </a:ext>
            </a:extLst>
          </p:cNvPr>
          <p:cNvSpPr>
            <a:spLocks noGrp="1"/>
          </p:cNvSpPr>
          <p:nvPr>
            <p:ph type="sldNum" sz="quarter" idx="5"/>
          </p:nvPr>
        </p:nvSpPr>
        <p:spPr/>
        <p:txBody>
          <a:bodyPr/>
          <a:lstStyle/>
          <a:p>
            <a:fld id="{9F78BAA1-7969-4833-95A6-3E6A77003B0E}" type="slidenum">
              <a:rPr lang="en-US" smtClean="0"/>
              <a:t>5</a:t>
            </a:fld>
            <a:endParaRPr lang="en-US"/>
          </a:p>
        </p:txBody>
      </p:sp>
    </p:spTree>
    <p:extLst>
      <p:ext uri="{BB962C8B-B14F-4D97-AF65-F5344CB8AC3E}">
        <p14:creationId xmlns:p14="http://schemas.microsoft.com/office/powerpoint/2010/main" val="2193658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0F3D7-A08A-F6AE-03A9-3DC41E7E68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D6C27D-09AB-BE94-E9F4-99EF34E27B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8E1A0B-2FD4-58CC-7FC4-A9F427DF94F4}"/>
              </a:ext>
            </a:extLst>
          </p:cNvPr>
          <p:cNvSpPr>
            <a:spLocks noGrp="1"/>
          </p:cNvSpPr>
          <p:nvPr>
            <p:ph type="body" idx="1"/>
          </p:nvPr>
        </p:nvSpPr>
        <p:spPr/>
        <p:txBody>
          <a:bodyPr/>
          <a:lstStyle/>
          <a:p>
            <a:r>
              <a:rPr lang="en-US" dirty="0"/>
              <a:t>Elizabeth facilitates a WHY inquiry:  Via chat and/or verbal inputs</a:t>
            </a:r>
          </a:p>
          <a:p>
            <a:r>
              <a:rPr lang="en-US" dirty="0"/>
              <a:t>By asking this question we hope to get to how we can reframe the </a:t>
            </a:r>
          </a:p>
          <a:p>
            <a:endParaRPr lang="en-US" dirty="0"/>
          </a:p>
        </p:txBody>
      </p:sp>
      <p:sp>
        <p:nvSpPr>
          <p:cNvPr id="4" name="Slide Number Placeholder 3">
            <a:extLst>
              <a:ext uri="{FF2B5EF4-FFF2-40B4-BE49-F238E27FC236}">
                <a16:creationId xmlns:a16="http://schemas.microsoft.com/office/drawing/2014/main" id="{E1FB785B-795D-F8D5-00DF-4B10822ED772}"/>
              </a:ext>
            </a:extLst>
          </p:cNvPr>
          <p:cNvSpPr>
            <a:spLocks noGrp="1"/>
          </p:cNvSpPr>
          <p:nvPr>
            <p:ph type="sldNum" sz="quarter" idx="5"/>
          </p:nvPr>
        </p:nvSpPr>
        <p:spPr/>
        <p:txBody>
          <a:bodyPr/>
          <a:lstStyle/>
          <a:p>
            <a:fld id="{9F78BAA1-7969-4833-95A6-3E6A77003B0E}" type="slidenum">
              <a:rPr lang="en-US" smtClean="0"/>
              <a:t>6</a:t>
            </a:fld>
            <a:endParaRPr lang="en-US"/>
          </a:p>
        </p:txBody>
      </p:sp>
    </p:spTree>
    <p:extLst>
      <p:ext uri="{BB962C8B-B14F-4D97-AF65-F5344CB8AC3E}">
        <p14:creationId xmlns:p14="http://schemas.microsoft.com/office/powerpoint/2010/main" val="2894918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238A9-A4B5-A3DF-6433-B12F70639B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61321B-BB6A-373E-2D69-06AC70DF74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5047C9-D995-832C-106A-9F751FFAEF04}"/>
              </a:ext>
            </a:extLst>
          </p:cNvPr>
          <p:cNvSpPr>
            <a:spLocks noGrp="1"/>
          </p:cNvSpPr>
          <p:nvPr>
            <p:ph type="body" idx="1"/>
          </p:nvPr>
        </p:nvSpPr>
        <p:spPr/>
        <p:txBody>
          <a:bodyPr/>
          <a:lstStyle/>
          <a:p>
            <a:r>
              <a:rPr lang="en-US" dirty="0"/>
              <a:t>Depending on how many people join the conversation, we could either break into groups for this, or we could just set an order and priority for the questions. Or, ask participants which they want to start with.  (Approximately 5-9 per group)</a:t>
            </a:r>
          </a:p>
          <a:p>
            <a:endParaRPr lang="en-US" dirty="0"/>
          </a:p>
          <a:p>
            <a:r>
              <a:rPr lang="en-US" dirty="0"/>
              <a:t>10 mins in small groups to discuss assigned question (feel free to switch if your group wants)</a:t>
            </a:r>
          </a:p>
          <a:p>
            <a:r>
              <a:rPr lang="en-US" dirty="0"/>
              <a:t>Be prepared to share what your group has learned… (feel free to take notes in Chat so you can share later–or any other means)</a:t>
            </a:r>
          </a:p>
        </p:txBody>
      </p:sp>
      <p:sp>
        <p:nvSpPr>
          <p:cNvPr id="4" name="Slide Number Placeholder 3">
            <a:extLst>
              <a:ext uri="{FF2B5EF4-FFF2-40B4-BE49-F238E27FC236}">
                <a16:creationId xmlns:a16="http://schemas.microsoft.com/office/drawing/2014/main" id="{635542E8-ED3F-446D-1A43-BB28F175581A}"/>
              </a:ext>
            </a:extLst>
          </p:cNvPr>
          <p:cNvSpPr>
            <a:spLocks noGrp="1"/>
          </p:cNvSpPr>
          <p:nvPr>
            <p:ph type="sldNum" sz="quarter" idx="5"/>
          </p:nvPr>
        </p:nvSpPr>
        <p:spPr/>
        <p:txBody>
          <a:bodyPr/>
          <a:lstStyle/>
          <a:p>
            <a:fld id="{9F78BAA1-7969-4833-95A6-3E6A77003B0E}" type="slidenum">
              <a:rPr lang="en-US" smtClean="0"/>
              <a:t>7</a:t>
            </a:fld>
            <a:endParaRPr lang="en-US"/>
          </a:p>
        </p:txBody>
      </p:sp>
    </p:spTree>
    <p:extLst>
      <p:ext uri="{BB962C8B-B14F-4D97-AF65-F5344CB8AC3E}">
        <p14:creationId xmlns:p14="http://schemas.microsoft.com/office/powerpoint/2010/main" val="2728613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A78BE-7F4D-C37C-B4F9-512DE4F51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FBA125-409F-0922-FFFB-8E5F5656C3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8F85E9-E267-E712-3B40-C5E63D80BD0A}"/>
              </a:ext>
            </a:extLst>
          </p:cNvPr>
          <p:cNvSpPr>
            <a:spLocks noGrp="1"/>
          </p:cNvSpPr>
          <p:nvPr>
            <p:ph type="body" idx="1"/>
          </p:nvPr>
        </p:nvSpPr>
        <p:spPr/>
        <p:txBody>
          <a:bodyPr/>
          <a:lstStyle/>
          <a:p>
            <a:r>
              <a:rPr lang="en-US" dirty="0"/>
              <a:t>Depending on how many people join the conversation, we could either break into groups for this, or we could just set an order and priority for the questions. Or, ask participants which they want to start with.</a:t>
            </a:r>
          </a:p>
        </p:txBody>
      </p:sp>
      <p:sp>
        <p:nvSpPr>
          <p:cNvPr id="4" name="Slide Number Placeholder 3">
            <a:extLst>
              <a:ext uri="{FF2B5EF4-FFF2-40B4-BE49-F238E27FC236}">
                <a16:creationId xmlns:a16="http://schemas.microsoft.com/office/drawing/2014/main" id="{4D745D87-4039-1B96-CDE5-B51E3F6537C1}"/>
              </a:ext>
            </a:extLst>
          </p:cNvPr>
          <p:cNvSpPr>
            <a:spLocks noGrp="1"/>
          </p:cNvSpPr>
          <p:nvPr>
            <p:ph type="sldNum" sz="quarter" idx="5"/>
          </p:nvPr>
        </p:nvSpPr>
        <p:spPr/>
        <p:txBody>
          <a:bodyPr/>
          <a:lstStyle/>
          <a:p>
            <a:fld id="{9F78BAA1-7969-4833-95A6-3E6A77003B0E}" type="slidenum">
              <a:rPr lang="en-US" smtClean="0"/>
              <a:t>8</a:t>
            </a:fld>
            <a:endParaRPr lang="en-US"/>
          </a:p>
        </p:txBody>
      </p:sp>
    </p:spTree>
    <p:extLst>
      <p:ext uri="{BB962C8B-B14F-4D97-AF65-F5344CB8AC3E}">
        <p14:creationId xmlns:p14="http://schemas.microsoft.com/office/powerpoint/2010/main" val="630173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that part of cultural sensitivity training is getting people talking, I’d like to offer these as resources. We do have Diversity and DEI question sets as well, but these may create triggers for participants or management. So these are some alternatives. </a:t>
            </a:r>
          </a:p>
        </p:txBody>
      </p:sp>
      <p:sp>
        <p:nvSpPr>
          <p:cNvPr id="4" name="Slide Number Placeholder 3"/>
          <p:cNvSpPr>
            <a:spLocks noGrp="1"/>
          </p:cNvSpPr>
          <p:nvPr>
            <p:ph type="sldNum" sz="quarter" idx="5"/>
          </p:nvPr>
        </p:nvSpPr>
        <p:spPr/>
        <p:txBody>
          <a:bodyPr/>
          <a:lstStyle/>
          <a:p>
            <a:fld id="{9F78BAA1-7969-4833-95A6-3E6A77003B0E}" type="slidenum">
              <a:rPr lang="en-US" smtClean="0"/>
              <a:t>9</a:t>
            </a:fld>
            <a:endParaRPr lang="en-US"/>
          </a:p>
        </p:txBody>
      </p:sp>
    </p:spTree>
    <p:extLst>
      <p:ext uri="{BB962C8B-B14F-4D97-AF65-F5344CB8AC3E}">
        <p14:creationId xmlns:p14="http://schemas.microsoft.com/office/powerpoint/2010/main" val="4229744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B357D-0A8A-491F-9516-9862DF01A7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C9F17B-4C3E-60B3-04E2-73D9BDE404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21C9FD-7FDF-C47D-592E-D8E0CBB2AFF2}"/>
              </a:ext>
            </a:extLst>
          </p:cNvPr>
          <p:cNvSpPr>
            <a:spLocks noGrp="1"/>
          </p:cNvSpPr>
          <p:nvPr>
            <p:ph type="dt" sz="half" idx="10"/>
          </p:nvPr>
        </p:nvSpPr>
        <p:spPr/>
        <p:txBody>
          <a:bodyPr/>
          <a:lstStyle/>
          <a:p>
            <a:fld id="{FFB8CA2A-4586-4BD9-BC14-DF975BFE689C}" type="datetimeFigureOut">
              <a:rPr lang="en-US" smtClean="0"/>
              <a:t>4/7/2025</a:t>
            </a:fld>
            <a:endParaRPr lang="en-US"/>
          </a:p>
        </p:txBody>
      </p:sp>
      <p:sp>
        <p:nvSpPr>
          <p:cNvPr id="5" name="Footer Placeholder 4">
            <a:extLst>
              <a:ext uri="{FF2B5EF4-FFF2-40B4-BE49-F238E27FC236}">
                <a16:creationId xmlns:a16="http://schemas.microsoft.com/office/drawing/2014/main" id="{3A6AB2CA-E40B-1FBC-197D-5408A40EE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A33E66-577C-305E-321B-665908EFBFB8}"/>
              </a:ext>
            </a:extLst>
          </p:cNvPr>
          <p:cNvSpPr>
            <a:spLocks noGrp="1"/>
          </p:cNvSpPr>
          <p:nvPr>
            <p:ph type="sldNum" sz="quarter" idx="12"/>
          </p:nvPr>
        </p:nvSpPr>
        <p:spPr/>
        <p:txBody>
          <a:bodyPr/>
          <a:lstStyle/>
          <a:p>
            <a:fld id="{BFAE8D0D-F83B-4852-97D9-0B53A9A8B9D8}" type="slidenum">
              <a:rPr lang="en-US" smtClean="0"/>
              <a:t>‹#›</a:t>
            </a:fld>
            <a:endParaRPr lang="en-US"/>
          </a:p>
        </p:txBody>
      </p:sp>
    </p:spTree>
    <p:extLst>
      <p:ext uri="{BB962C8B-B14F-4D97-AF65-F5344CB8AC3E}">
        <p14:creationId xmlns:p14="http://schemas.microsoft.com/office/powerpoint/2010/main" val="4115475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094AE-3767-5747-E7C0-AE42283388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22F74C-A01B-CA3F-DB79-007AD7A7E4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83114E-46C4-FC45-3600-73D7693F52CF}"/>
              </a:ext>
            </a:extLst>
          </p:cNvPr>
          <p:cNvSpPr>
            <a:spLocks noGrp="1"/>
          </p:cNvSpPr>
          <p:nvPr>
            <p:ph type="dt" sz="half" idx="10"/>
          </p:nvPr>
        </p:nvSpPr>
        <p:spPr/>
        <p:txBody>
          <a:bodyPr/>
          <a:lstStyle/>
          <a:p>
            <a:fld id="{FFB8CA2A-4586-4BD9-BC14-DF975BFE689C}" type="datetimeFigureOut">
              <a:rPr lang="en-US" smtClean="0"/>
              <a:t>4/7/2025</a:t>
            </a:fld>
            <a:endParaRPr lang="en-US"/>
          </a:p>
        </p:txBody>
      </p:sp>
      <p:sp>
        <p:nvSpPr>
          <p:cNvPr id="5" name="Footer Placeholder 4">
            <a:extLst>
              <a:ext uri="{FF2B5EF4-FFF2-40B4-BE49-F238E27FC236}">
                <a16:creationId xmlns:a16="http://schemas.microsoft.com/office/drawing/2014/main" id="{DBF09515-E1B9-5AD6-C9A7-FFAC9186F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935E0C-DA4F-DCE1-B15B-F0030F294172}"/>
              </a:ext>
            </a:extLst>
          </p:cNvPr>
          <p:cNvSpPr>
            <a:spLocks noGrp="1"/>
          </p:cNvSpPr>
          <p:nvPr>
            <p:ph type="sldNum" sz="quarter" idx="12"/>
          </p:nvPr>
        </p:nvSpPr>
        <p:spPr/>
        <p:txBody>
          <a:bodyPr/>
          <a:lstStyle/>
          <a:p>
            <a:fld id="{BFAE8D0D-F83B-4852-97D9-0B53A9A8B9D8}" type="slidenum">
              <a:rPr lang="en-US" smtClean="0"/>
              <a:t>‹#›</a:t>
            </a:fld>
            <a:endParaRPr lang="en-US"/>
          </a:p>
        </p:txBody>
      </p:sp>
    </p:spTree>
    <p:extLst>
      <p:ext uri="{BB962C8B-B14F-4D97-AF65-F5344CB8AC3E}">
        <p14:creationId xmlns:p14="http://schemas.microsoft.com/office/powerpoint/2010/main" val="2386444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4102D2-5E0B-3D29-4429-6EAEA274FE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01ABB3-7562-FE1F-7E0D-FBD6E283BA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CD2706-0186-16C7-A82E-813146D651E9}"/>
              </a:ext>
            </a:extLst>
          </p:cNvPr>
          <p:cNvSpPr>
            <a:spLocks noGrp="1"/>
          </p:cNvSpPr>
          <p:nvPr>
            <p:ph type="dt" sz="half" idx="10"/>
          </p:nvPr>
        </p:nvSpPr>
        <p:spPr/>
        <p:txBody>
          <a:bodyPr/>
          <a:lstStyle/>
          <a:p>
            <a:fld id="{FFB8CA2A-4586-4BD9-BC14-DF975BFE689C}" type="datetimeFigureOut">
              <a:rPr lang="en-US" smtClean="0"/>
              <a:t>4/7/2025</a:t>
            </a:fld>
            <a:endParaRPr lang="en-US"/>
          </a:p>
        </p:txBody>
      </p:sp>
      <p:sp>
        <p:nvSpPr>
          <p:cNvPr id="5" name="Footer Placeholder 4">
            <a:extLst>
              <a:ext uri="{FF2B5EF4-FFF2-40B4-BE49-F238E27FC236}">
                <a16:creationId xmlns:a16="http://schemas.microsoft.com/office/drawing/2014/main" id="{5269C206-9FA0-8186-4815-94FB064E30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D3B84B-5904-F6C2-9084-B3BCA7EFAADD}"/>
              </a:ext>
            </a:extLst>
          </p:cNvPr>
          <p:cNvSpPr>
            <a:spLocks noGrp="1"/>
          </p:cNvSpPr>
          <p:nvPr>
            <p:ph type="sldNum" sz="quarter" idx="12"/>
          </p:nvPr>
        </p:nvSpPr>
        <p:spPr/>
        <p:txBody>
          <a:bodyPr/>
          <a:lstStyle/>
          <a:p>
            <a:fld id="{BFAE8D0D-F83B-4852-97D9-0B53A9A8B9D8}" type="slidenum">
              <a:rPr lang="en-US" smtClean="0"/>
              <a:t>‹#›</a:t>
            </a:fld>
            <a:endParaRPr lang="en-US"/>
          </a:p>
        </p:txBody>
      </p:sp>
    </p:spTree>
    <p:extLst>
      <p:ext uri="{BB962C8B-B14F-4D97-AF65-F5344CB8AC3E}">
        <p14:creationId xmlns:p14="http://schemas.microsoft.com/office/powerpoint/2010/main" val="324338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FB5B-513F-875F-64D5-A1254D7EF0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7BD6DC-961E-E40F-AC35-473A009761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77CA5-B9AC-ECD8-4895-EE05465A6D36}"/>
              </a:ext>
            </a:extLst>
          </p:cNvPr>
          <p:cNvSpPr>
            <a:spLocks noGrp="1"/>
          </p:cNvSpPr>
          <p:nvPr>
            <p:ph type="dt" sz="half" idx="10"/>
          </p:nvPr>
        </p:nvSpPr>
        <p:spPr/>
        <p:txBody>
          <a:bodyPr/>
          <a:lstStyle/>
          <a:p>
            <a:fld id="{FFB8CA2A-4586-4BD9-BC14-DF975BFE689C}" type="datetimeFigureOut">
              <a:rPr lang="en-US" smtClean="0"/>
              <a:t>4/7/2025</a:t>
            </a:fld>
            <a:endParaRPr lang="en-US"/>
          </a:p>
        </p:txBody>
      </p:sp>
      <p:sp>
        <p:nvSpPr>
          <p:cNvPr id="5" name="Footer Placeholder 4">
            <a:extLst>
              <a:ext uri="{FF2B5EF4-FFF2-40B4-BE49-F238E27FC236}">
                <a16:creationId xmlns:a16="http://schemas.microsoft.com/office/drawing/2014/main" id="{5342417A-24E0-E3E9-1337-AE4A660DA1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59FE73-4315-91D3-A5DD-7CEFE7DBCC1C}"/>
              </a:ext>
            </a:extLst>
          </p:cNvPr>
          <p:cNvSpPr>
            <a:spLocks noGrp="1"/>
          </p:cNvSpPr>
          <p:nvPr>
            <p:ph type="sldNum" sz="quarter" idx="12"/>
          </p:nvPr>
        </p:nvSpPr>
        <p:spPr/>
        <p:txBody>
          <a:bodyPr/>
          <a:lstStyle/>
          <a:p>
            <a:fld id="{BFAE8D0D-F83B-4852-97D9-0B53A9A8B9D8}" type="slidenum">
              <a:rPr lang="en-US" smtClean="0"/>
              <a:t>‹#›</a:t>
            </a:fld>
            <a:endParaRPr lang="en-US"/>
          </a:p>
        </p:txBody>
      </p:sp>
    </p:spTree>
    <p:extLst>
      <p:ext uri="{BB962C8B-B14F-4D97-AF65-F5344CB8AC3E}">
        <p14:creationId xmlns:p14="http://schemas.microsoft.com/office/powerpoint/2010/main" val="239189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831FD-3C77-EF78-513B-E65E19BCD0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498F67-E1EB-731F-70D8-D3B2B5DE5B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445990-DFD9-0747-C38E-E7F4EE94E9F1}"/>
              </a:ext>
            </a:extLst>
          </p:cNvPr>
          <p:cNvSpPr>
            <a:spLocks noGrp="1"/>
          </p:cNvSpPr>
          <p:nvPr>
            <p:ph type="dt" sz="half" idx="10"/>
          </p:nvPr>
        </p:nvSpPr>
        <p:spPr/>
        <p:txBody>
          <a:bodyPr/>
          <a:lstStyle/>
          <a:p>
            <a:fld id="{FFB8CA2A-4586-4BD9-BC14-DF975BFE689C}" type="datetimeFigureOut">
              <a:rPr lang="en-US" smtClean="0"/>
              <a:t>4/7/2025</a:t>
            </a:fld>
            <a:endParaRPr lang="en-US"/>
          </a:p>
        </p:txBody>
      </p:sp>
      <p:sp>
        <p:nvSpPr>
          <p:cNvPr id="5" name="Footer Placeholder 4">
            <a:extLst>
              <a:ext uri="{FF2B5EF4-FFF2-40B4-BE49-F238E27FC236}">
                <a16:creationId xmlns:a16="http://schemas.microsoft.com/office/drawing/2014/main" id="{593D6932-C126-B95C-32AA-A1D8DAAEF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1756B-B021-00F0-E69F-0BAEE5ED84AD}"/>
              </a:ext>
            </a:extLst>
          </p:cNvPr>
          <p:cNvSpPr>
            <a:spLocks noGrp="1"/>
          </p:cNvSpPr>
          <p:nvPr>
            <p:ph type="sldNum" sz="quarter" idx="12"/>
          </p:nvPr>
        </p:nvSpPr>
        <p:spPr/>
        <p:txBody>
          <a:bodyPr/>
          <a:lstStyle/>
          <a:p>
            <a:fld id="{BFAE8D0D-F83B-4852-97D9-0B53A9A8B9D8}" type="slidenum">
              <a:rPr lang="en-US" smtClean="0"/>
              <a:t>‹#›</a:t>
            </a:fld>
            <a:endParaRPr lang="en-US"/>
          </a:p>
        </p:txBody>
      </p:sp>
    </p:spTree>
    <p:extLst>
      <p:ext uri="{BB962C8B-B14F-4D97-AF65-F5344CB8AC3E}">
        <p14:creationId xmlns:p14="http://schemas.microsoft.com/office/powerpoint/2010/main" val="4134449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8532-9A21-B7AD-1EB1-79C4DFDFB7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7F86D7-EFBE-C8DA-7BCB-705FE033A5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688871-6C42-0828-C816-4EDCDF2B04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9C4097-378D-2F48-25BB-BD4023A73F3E}"/>
              </a:ext>
            </a:extLst>
          </p:cNvPr>
          <p:cNvSpPr>
            <a:spLocks noGrp="1"/>
          </p:cNvSpPr>
          <p:nvPr>
            <p:ph type="dt" sz="half" idx="10"/>
          </p:nvPr>
        </p:nvSpPr>
        <p:spPr/>
        <p:txBody>
          <a:bodyPr/>
          <a:lstStyle/>
          <a:p>
            <a:fld id="{FFB8CA2A-4586-4BD9-BC14-DF975BFE689C}" type="datetimeFigureOut">
              <a:rPr lang="en-US" smtClean="0"/>
              <a:t>4/7/2025</a:t>
            </a:fld>
            <a:endParaRPr lang="en-US"/>
          </a:p>
        </p:txBody>
      </p:sp>
      <p:sp>
        <p:nvSpPr>
          <p:cNvPr id="6" name="Footer Placeholder 5">
            <a:extLst>
              <a:ext uri="{FF2B5EF4-FFF2-40B4-BE49-F238E27FC236}">
                <a16:creationId xmlns:a16="http://schemas.microsoft.com/office/drawing/2014/main" id="{8EA9A227-ADD5-28BF-BFB7-DCA181893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48A716-A8B4-03CC-2F41-0B00D8ECFB39}"/>
              </a:ext>
            </a:extLst>
          </p:cNvPr>
          <p:cNvSpPr>
            <a:spLocks noGrp="1"/>
          </p:cNvSpPr>
          <p:nvPr>
            <p:ph type="sldNum" sz="quarter" idx="12"/>
          </p:nvPr>
        </p:nvSpPr>
        <p:spPr/>
        <p:txBody>
          <a:bodyPr/>
          <a:lstStyle/>
          <a:p>
            <a:fld id="{BFAE8D0D-F83B-4852-97D9-0B53A9A8B9D8}" type="slidenum">
              <a:rPr lang="en-US" smtClean="0"/>
              <a:t>‹#›</a:t>
            </a:fld>
            <a:endParaRPr lang="en-US"/>
          </a:p>
        </p:txBody>
      </p:sp>
    </p:spTree>
    <p:extLst>
      <p:ext uri="{BB962C8B-B14F-4D97-AF65-F5344CB8AC3E}">
        <p14:creationId xmlns:p14="http://schemas.microsoft.com/office/powerpoint/2010/main" val="3263842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2A41A-F3EB-554A-0DD1-97BCAF6BAA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6BFF2C-D972-A1DD-A186-10F0A69773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28AD38-4A52-C662-8621-95B772856B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F88DB4-6182-1EB6-AFE1-45958896FF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3E9DB0-0FF1-5059-AFED-EB819ECC89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CB29B2-0CBB-1535-C917-44B04996B427}"/>
              </a:ext>
            </a:extLst>
          </p:cNvPr>
          <p:cNvSpPr>
            <a:spLocks noGrp="1"/>
          </p:cNvSpPr>
          <p:nvPr>
            <p:ph type="dt" sz="half" idx="10"/>
          </p:nvPr>
        </p:nvSpPr>
        <p:spPr/>
        <p:txBody>
          <a:bodyPr/>
          <a:lstStyle/>
          <a:p>
            <a:fld id="{FFB8CA2A-4586-4BD9-BC14-DF975BFE689C}" type="datetimeFigureOut">
              <a:rPr lang="en-US" smtClean="0"/>
              <a:t>4/7/2025</a:t>
            </a:fld>
            <a:endParaRPr lang="en-US"/>
          </a:p>
        </p:txBody>
      </p:sp>
      <p:sp>
        <p:nvSpPr>
          <p:cNvPr id="8" name="Footer Placeholder 7">
            <a:extLst>
              <a:ext uri="{FF2B5EF4-FFF2-40B4-BE49-F238E27FC236}">
                <a16:creationId xmlns:a16="http://schemas.microsoft.com/office/drawing/2014/main" id="{6F2F4FDE-79FB-149D-E9E0-0A496E0867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142C51-7027-E1CB-FF60-D044355AF53C}"/>
              </a:ext>
            </a:extLst>
          </p:cNvPr>
          <p:cNvSpPr>
            <a:spLocks noGrp="1"/>
          </p:cNvSpPr>
          <p:nvPr>
            <p:ph type="sldNum" sz="quarter" idx="12"/>
          </p:nvPr>
        </p:nvSpPr>
        <p:spPr/>
        <p:txBody>
          <a:bodyPr/>
          <a:lstStyle/>
          <a:p>
            <a:fld id="{BFAE8D0D-F83B-4852-97D9-0B53A9A8B9D8}" type="slidenum">
              <a:rPr lang="en-US" smtClean="0"/>
              <a:t>‹#›</a:t>
            </a:fld>
            <a:endParaRPr lang="en-US"/>
          </a:p>
        </p:txBody>
      </p:sp>
    </p:spTree>
    <p:extLst>
      <p:ext uri="{BB962C8B-B14F-4D97-AF65-F5344CB8AC3E}">
        <p14:creationId xmlns:p14="http://schemas.microsoft.com/office/powerpoint/2010/main" val="4204925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969B6-E938-ECC9-EDB3-BCAFD13F0D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B6D6C7-2DE9-5B7E-4984-09665D9CAD01}"/>
              </a:ext>
            </a:extLst>
          </p:cNvPr>
          <p:cNvSpPr>
            <a:spLocks noGrp="1"/>
          </p:cNvSpPr>
          <p:nvPr>
            <p:ph type="dt" sz="half" idx="10"/>
          </p:nvPr>
        </p:nvSpPr>
        <p:spPr/>
        <p:txBody>
          <a:bodyPr/>
          <a:lstStyle/>
          <a:p>
            <a:fld id="{FFB8CA2A-4586-4BD9-BC14-DF975BFE689C}" type="datetimeFigureOut">
              <a:rPr lang="en-US" smtClean="0"/>
              <a:t>4/7/2025</a:t>
            </a:fld>
            <a:endParaRPr lang="en-US"/>
          </a:p>
        </p:txBody>
      </p:sp>
      <p:sp>
        <p:nvSpPr>
          <p:cNvPr id="4" name="Footer Placeholder 3">
            <a:extLst>
              <a:ext uri="{FF2B5EF4-FFF2-40B4-BE49-F238E27FC236}">
                <a16:creationId xmlns:a16="http://schemas.microsoft.com/office/drawing/2014/main" id="{3B1F4DED-2E19-5444-A1FC-8F381D138B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23FF59-40AF-F305-8F18-5C4D21C00750}"/>
              </a:ext>
            </a:extLst>
          </p:cNvPr>
          <p:cNvSpPr>
            <a:spLocks noGrp="1"/>
          </p:cNvSpPr>
          <p:nvPr>
            <p:ph type="sldNum" sz="quarter" idx="12"/>
          </p:nvPr>
        </p:nvSpPr>
        <p:spPr/>
        <p:txBody>
          <a:bodyPr/>
          <a:lstStyle/>
          <a:p>
            <a:fld id="{BFAE8D0D-F83B-4852-97D9-0B53A9A8B9D8}" type="slidenum">
              <a:rPr lang="en-US" smtClean="0"/>
              <a:t>‹#›</a:t>
            </a:fld>
            <a:endParaRPr lang="en-US"/>
          </a:p>
        </p:txBody>
      </p:sp>
    </p:spTree>
    <p:extLst>
      <p:ext uri="{BB962C8B-B14F-4D97-AF65-F5344CB8AC3E}">
        <p14:creationId xmlns:p14="http://schemas.microsoft.com/office/powerpoint/2010/main" val="2675324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DC85A2-F492-5441-A0D4-3A5672D72FCE}"/>
              </a:ext>
            </a:extLst>
          </p:cNvPr>
          <p:cNvSpPr>
            <a:spLocks noGrp="1"/>
          </p:cNvSpPr>
          <p:nvPr>
            <p:ph type="dt" sz="half" idx="10"/>
          </p:nvPr>
        </p:nvSpPr>
        <p:spPr/>
        <p:txBody>
          <a:bodyPr/>
          <a:lstStyle/>
          <a:p>
            <a:fld id="{FFB8CA2A-4586-4BD9-BC14-DF975BFE689C}" type="datetimeFigureOut">
              <a:rPr lang="en-US" smtClean="0"/>
              <a:t>4/7/2025</a:t>
            </a:fld>
            <a:endParaRPr lang="en-US"/>
          </a:p>
        </p:txBody>
      </p:sp>
      <p:sp>
        <p:nvSpPr>
          <p:cNvPr id="3" name="Footer Placeholder 2">
            <a:extLst>
              <a:ext uri="{FF2B5EF4-FFF2-40B4-BE49-F238E27FC236}">
                <a16:creationId xmlns:a16="http://schemas.microsoft.com/office/drawing/2014/main" id="{15F0705E-8C13-A0D9-A2C4-F879E168BF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6DE454-54E5-9815-AA5E-21722846EE4C}"/>
              </a:ext>
            </a:extLst>
          </p:cNvPr>
          <p:cNvSpPr>
            <a:spLocks noGrp="1"/>
          </p:cNvSpPr>
          <p:nvPr>
            <p:ph type="sldNum" sz="quarter" idx="12"/>
          </p:nvPr>
        </p:nvSpPr>
        <p:spPr/>
        <p:txBody>
          <a:bodyPr/>
          <a:lstStyle/>
          <a:p>
            <a:fld id="{BFAE8D0D-F83B-4852-97D9-0B53A9A8B9D8}" type="slidenum">
              <a:rPr lang="en-US" smtClean="0"/>
              <a:t>‹#›</a:t>
            </a:fld>
            <a:endParaRPr lang="en-US"/>
          </a:p>
        </p:txBody>
      </p:sp>
    </p:spTree>
    <p:extLst>
      <p:ext uri="{BB962C8B-B14F-4D97-AF65-F5344CB8AC3E}">
        <p14:creationId xmlns:p14="http://schemas.microsoft.com/office/powerpoint/2010/main" val="1543701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D938B-9E54-F6EC-F664-2AA8B0BE97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B4C74C-6DE1-CCCB-EEA2-4DEAF1ABFC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6A03F6-A595-0332-A879-A6E86E9B26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DE981D-F917-7BC7-C55E-BDF242D5B596}"/>
              </a:ext>
            </a:extLst>
          </p:cNvPr>
          <p:cNvSpPr>
            <a:spLocks noGrp="1"/>
          </p:cNvSpPr>
          <p:nvPr>
            <p:ph type="dt" sz="half" idx="10"/>
          </p:nvPr>
        </p:nvSpPr>
        <p:spPr/>
        <p:txBody>
          <a:bodyPr/>
          <a:lstStyle/>
          <a:p>
            <a:fld id="{FFB8CA2A-4586-4BD9-BC14-DF975BFE689C}" type="datetimeFigureOut">
              <a:rPr lang="en-US" smtClean="0"/>
              <a:t>4/7/2025</a:t>
            </a:fld>
            <a:endParaRPr lang="en-US"/>
          </a:p>
        </p:txBody>
      </p:sp>
      <p:sp>
        <p:nvSpPr>
          <p:cNvPr id="6" name="Footer Placeholder 5">
            <a:extLst>
              <a:ext uri="{FF2B5EF4-FFF2-40B4-BE49-F238E27FC236}">
                <a16:creationId xmlns:a16="http://schemas.microsoft.com/office/drawing/2014/main" id="{5B25DCA3-633D-8A06-2F06-4C0BC4AC0B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A853D4-0C26-B952-E277-4C9202C3C7AB}"/>
              </a:ext>
            </a:extLst>
          </p:cNvPr>
          <p:cNvSpPr>
            <a:spLocks noGrp="1"/>
          </p:cNvSpPr>
          <p:nvPr>
            <p:ph type="sldNum" sz="quarter" idx="12"/>
          </p:nvPr>
        </p:nvSpPr>
        <p:spPr/>
        <p:txBody>
          <a:bodyPr/>
          <a:lstStyle/>
          <a:p>
            <a:fld id="{BFAE8D0D-F83B-4852-97D9-0B53A9A8B9D8}" type="slidenum">
              <a:rPr lang="en-US" smtClean="0"/>
              <a:t>‹#›</a:t>
            </a:fld>
            <a:endParaRPr lang="en-US"/>
          </a:p>
        </p:txBody>
      </p:sp>
    </p:spTree>
    <p:extLst>
      <p:ext uri="{BB962C8B-B14F-4D97-AF65-F5344CB8AC3E}">
        <p14:creationId xmlns:p14="http://schemas.microsoft.com/office/powerpoint/2010/main" val="773736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0EF6-C1E7-91FF-7C11-FD97573773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46A169-0D55-03F3-0BBF-8A1492826E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1047A1-99F7-DB46-7276-CFE577B976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8D710-6291-3E4E-0C00-A7D12476C933}"/>
              </a:ext>
            </a:extLst>
          </p:cNvPr>
          <p:cNvSpPr>
            <a:spLocks noGrp="1"/>
          </p:cNvSpPr>
          <p:nvPr>
            <p:ph type="dt" sz="half" idx="10"/>
          </p:nvPr>
        </p:nvSpPr>
        <p:spPr/>
        <p:txBody>
          <a:bodyPr/>
          <a:lstStyle/>
          <a:p>
            <a:fld id="{FFB8CA2A-4586-4BD9-BC14-DF975BFE689C}" type="datetimeFigureOut">
              <a:rPr lang="en-US" smtClean="0"/>
              <a:t>4/7/2025</a:t>
            </a:fld>
            <a:endParaRPr lang="en-US"/>
          </a:p>
        </p:txBody>
      </p:sp>
      <p:sp>
        <p:nvSpPr>
          <p:cNvPr id="6" name="Footer Placeholder 5">
            <a:extLst>
              <a:ext uri="{FF2B5EF4-FFF2-40B4-BE49-F238E27FC236}">
                <a16:creationId xmlns:a16="http://schemas.microsoft.com/office/drawing/2014/main" id="{8531BFEA-E0AA-1F7D-B68F-F8F4642BB5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3E59BF-F300-FFDD-C96D-20CFA075087C}"/>
              </a:ext>
            </a:extLst>
          </p:cNvPr>
          <p:cNvSpPr>
            <a:spLocks noGrp="1"/>
          </p:cNvSpPr>
          <p:nvPr>
            <p:ph type="sldNum" sz="quarter" idx="12"/>
          </p:nvPr>
        </p:nvSpPr>
        <p:spPr/>
        <p:txBody>
          <a:bodyPr/>
          <a:lstStyle/>
          <a:p>
            <a:fld id="{BFAE8D0D-F83B-4852-97D9-0B53A9A8B9D8}" type="slidenum">
              <a:rPr lang="en-US" smtClean="0"/>
              <a:t>‹#›</a:t>
            </a:fld>
            <a:endParaRPr lang="en-US"/>
          </a:p>
        </p:txBody>
      </p:sp>
    </p:spTree>
    <p:extLst>
      <p:ext uri="{BB962C8B-B14F-4D97-AF65-F5344CB8AC3E}">
        <p14:creationId xmlns:p14="http://schemas.microsoft.com/office/powerpoint/2010/main" val="3665030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7368C4-32EE-FCC5-C8B3-4A7259486C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4962E3-7C60-0F3C-1C44-4B4C636EF2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F837A1-27D2-B084-805C-B34C33996A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FB8CA2A-4586-4BD9-BC14-DF975BFE689C}" type="datetimeFigureOut">
              <a:rPr lang="en-US" smtClean="0"/>
              <a:t>4/7/2025</a:t>
            </a:fld>
            <a:endParaRPr lang="en-US"/>
          </a:p>
        </p:txBody>
      </p:sp>
      <p:sp>
        <p:nvSpPr>
          <p:cNvPr id="5" name="Footer Placeholder 4">
            <a:extLst>
              <a:ext uri="{FF2B5EF4-FFF2-40B4-BE49-F238E27FC236}">
                <a16:creationId xmlns:a16="http://schemas.microsoft.com/office/drawing/2014/main" id="{8CF9E44D-FDAB-8AB5-3BCD-9B3CD7CDDE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DF525A9-7D1E-3DC4-9F3A-C36E51593B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AE8D0D-F83B-4852-97D9-0B53A9A8B9D8}" type="slidenum">
              <a:rPr lang="en-US" smtClean="0"/>
              <a:t>‹#›</a:t>
            </a:fld>
            <a:endParaRPr lang="en-US"/>
          </a:p>
        </p:txBody>
      </p:sp>
    </p:spTree>
    <p:extLst>
      <p:ext uri="{BB962C8B-B14F-4D97-AF65-F5344CB8AC3E}">
        <p14:creationId xmlns:p14="http://schemas.microsoft.com/office/powerpoint/2010/main" val="4002995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learning.linkedin.com/content/dam/me/business/en-us/amp/sales-solutions/pdf/forrester-diversity-report-2021.pdf"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learning.linkedin.com/resources/learning-culture/diversity-workplace-statistics-dei-importance" TargetMode="External"/><Relationship Id="rId5" Type="http://schemas.openxmlformats.org/officeDocument/2006/relationships/hyperlink" Target="https://business.linkedin.com/talent-solutions/resources/talent-acquisition/the-rise-of-diversity-and-inclusion" TargetMode="External"/><Relationship Id="rId4" Type="http://schemas.openxmlformats.org/officeDocument/2006/relationships/hyperlink" Target="https://www.linkedin.com/business/talent/blog/talent-strategy/data-shows-people-paying-attention-to-companies-talking-about-diversity?src=or-search&amp;veh=www.google.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mckinsey.com/featured-insights/diversity-and-inclusion/diversity-wins-how-inclusion-matter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www.bcg.com/publications/2018/how-diverse-leadership-teams-boost-innovation"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ww.dreamstime.com/meaningful-metaphors-trainers-warehouse-colldet34581"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grantwritingandfunding.com/banned-and-trigger-words-in-federal-grant-writing-in-the-trump-administration-2-0/"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trainerswarehouse.com/stress-management-thumball" TargetMode="External"/><Relationship Id="rId3" Type="http://schemas.openxmlformats.org/officeDocument/2006/relationships/hyperlink" Target="https://trainerswarehouse.com/common-ground-thumball/" TargetMode="External"/><Relationship Id="rId7" Type="http://schemas.openxmlformats.org/officeDocument/2006/relationships/hyperlink" Target="https://trainerswarehouse.com/developing-resiliencethumball/"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trainerswarehouse.com/building-trust-thumball" TargetMode="External"/><Relationship Id="rId5" Type="http://schemas.openxmlformats.org/officeDocument/2006/relationships/hyperlink" Target="https://trainerswarehouse.com/change-management-thumball" TargetMode="External"/><Relationship Id="rId10" Type="http://schemas.openxmlformats.org/officeDocument/2006/relationships/hyperlink" Target="https://trainerswarehouse.com/diversity-thumball" TargetMode="External"/><Relationship Id="rId4" Type="http://schemas.openxmlformats.org/officeDocument/2006/relationships/hyperlink" Target="https://trainerswarehouse.com/emotional-intelligence-thumball" TargetMode="External"/><Relationship Id="rId9" Type="http://schemas.openxmlformats.org/officeDocument/2006/relationships/hyperlink" Target="https://trainerswarehouse.com/workplace-ethics-thumba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4370E-1863-6807-A792-C59B6C6AB77D}"/>
            </a:ext>
          </a:extLst>
        </p:cNvPr>
        <p:cNvGrpSpPr/>
        <p:nvPr/>
      </p:nvGrpSpPr>
      <p:grpSpPr>
        <a:xfrm>
          <a:off x="0" y="0"/>
          <a:ext cx="0" cy="0"/>
          <a:chOff x="0" y="0"/>
          <a:chExt cx="0" cy="0"/>
        </a:xfrm>
      </p:grpSpPr>
      <p:pic>
        <p:nvPicPr>
          <p:cNvPr id="7" name="Picture 6" descr="A blue and orange logo&#10;&#10;Description automatically generated">
            <a:extLst>
              <a:ext uri="{FF2B5EF4-FFF2-40B4-BE49-F238E27FC236}">
                <a16:creationId xmlns:a16="http://schemas.microsoft.com/office/drawing/2014/main" id="{CEFDD4DB-4CED-7A18-1116-FF3A572C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64" y="-1253837"/>
            <a:ext cx="4876800" cy="4876800"/>
          </a:xfrm>
          <a:prstGeom prst="rect">
            <a:avLst/>
          </a:prstGeom>
        </p:spPr>
      </p:pic>
      <p:sp>
        <p:nvSpPr>
          <p:cNvPr id="5" name="Title 1">
            <a:extLst>
              <a:ext uri="{FF2B5EF4-FFF2-40B4-BE49-F238E27FC236}">
                <a16:creationId xmlns:a16="http://schemas.microsoft.com/office/drawing/2014/main" id="{96BE13C6-766D-77A3-851D-DA7566F05310}"/>
              </a:ext>
            </a:extLst>
          </p:cNvPr>
          <p:cNvSpPr txBox="1">
            <a:spLocks/>
          </p:cNvSpPr>
          <p:nvPr/>
        </p:nvSpPr>
        <p:spPr>
          <a:xfrm>
            <a:off x="491835" y="3110581"/>
            <a:ext cx="4191001" cy="1977234"/>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dirty="0"/>
              <a:t>What’s next for DIVERSITY training?</a:t>
            </a:r>
          </a:p>
        </p:txBody>
      </p:sp>
      <p:pic>
        <p:nvPicPr>
          <p:cNvPr id="8" name="Picture 7">
            <a:extLst>
              <a:ext uri="{FF2B5EF4-FFF2-40B4-BE49-F238E27FC236}">
                <a16:creationId xmlns:a16="http://schemas.microsoft.com/office/drawing/2014/main" id="{B12B7858-3258-1FD8-1A8E-C288821295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8635" y="0"/>
            <a:ext cx="6858000" cy="6858000"/>
          </a:xfrm>
          <a:prstGeom prst="rect">
            <a:avLst/>
          </a:prstGeom>
        </p:spPr>
      </p:pic>
    </p:spTree>
    <p:extLst>
      <p:ext uri="{BB962C8B-B14F-4D97-AF65-F5344CB8AC3E}">
        <p14:creationId xmlns:p14="http://schemas.microsoft.com/office/powerpoint/2010/main" val="4171778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08E3A-E7F2-6319-430D-D32A92F9DB1C}"/>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A42BC21A-026B-39CF-12C4-428E6644BD0F}"/>
              </a:ext>
            </a:extLst>
          </p:cNvPr>
          <p:cNvSpPr>
            <a:spLocks noGrp="1"/>
          </p:cNvSpPr>
          <p:nvPr>
            <p:ph type="title"/>
          </p:nvPr>
        </p:nvSpPr>
        <p:spPr>
          <a:xfrm>
            <a:off x="404329" y="331076"/>
            <a:ext cx="11018520" cy="942243"/>
          </a:xfrm>
        </p:spPr>
        <p:txBody>
          <a:bodyPr vert="horz" lIns="91440" tIns="45720" rIns="91440" bIns="45720" rtlCol="0" anchor="b">
            <a:normAutofit/>
          </a:bodyPr>
          <a:lstStyle/>
          <a:p>
            <a:r>
              <a:rPr lang="en-US" sz="4600" dirty="0" err="1"/>
              <a:t>LinkedIN</a:t>
            </a:r>
            <a:r>
              <a:rPr lang="en-US" sz="4600" dirty="0"/>
              <a:t> DATA supporting DEI</a:t>
            </a:r>
          </a:p>
        </p:txBody>
      </p:sp>
      <p:sp>
        <p:nvSpPr>
          <p:cNvPr id="5" name="Content Placeholder 4">
            <a:extLst>
              <a:ext uri="{FF2B5EF4-FFF2-40B4-BE49-F238E27FC236}">
                <a16:creationId xmlns:a16="http://schemas.microsoft.com/office/drawing/2014/main" id="{EBB9769D-7B00-64EC-AC07-E25FB880441F}"/>
              </a:ext>
            </a:extLst>
          </p:cNvPr>
          <p:cNvSpPr txBox="1">
            <a:spLocks/>
          </p:cNvSpPr>
          <p:nvPr/>
        </p:nvSpPr>
        <p:spPr>
          <a:xfrm>
            <a:off x="394138" y="2104997"/>
            <a:ext cx="11571889" cy="442192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sz="2800" b="0" dirty="0"/>
          </a:p>
          <a:p>
            <a:pPr indent="-228600">
              <a:buFont typeface="Arial" panose="020B0604020202020204" pitchFamily="34" charset="0"/>
              <a:buChar char="•"/>
            </a:pPr>
            <a:endParaRPr lang="en-US" sz="2800" b="0" dirty="0"/>
          </a:p>
          <a:p>
            <a:pPr indent="-228600">
              <a:buFont typeface="Arial" panose="020B0604020202020204" pitchFamily="34" charset="0"/>
              <a:buChar char="•"/>
            </a:pPr>
            <a:endParaRPr lang="en-US" sz="2800" dirty="0"/>
          </a:p>
          <a:p>
            <a:pPr indent="-228600">
              <a:buFont typeface="Arial" panose="020B0604020202020204" pitchFamily="34" charset="0"/>
              <a:buChar char="•"/>
            </a:pPr>
            <a:endParaRPr lang="en-US" sz="2800" dirty="0"/>
          </a:p>
        </p:txBody>
      </p:sp>
      <p:sp>
        <p:nvSpPr>
          <p:cNvPr id="10" name="Rectangle 8">
            <a:extLst>
              <a:ext uri="{FF2B5EF4-FFF2-40B4-BE49-F238E27FC236}">
                <a16:creationId xmlns:a16="http://schemas.microsoft.com/office/drawing/2014/main" id="{BBE07DC6-D071-5C88-CFFB-59DBD0AE4DEE}"/>
              </a:ext>
            </a:extLst>
          </p:cNvPr>
          <p:cNvSpPr>
            <a:spLocks noChangeArrowheads="1"/>
          </p:cNvSpPr>
          <p:nvPr/>
        </p:nvSpPr>
        <p:spPr bwMode="auto">
          <a:xfrm>
            <a:off x="394138" y="1381632"/>
            <a:ext cx="11571889" cy="537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285750" marR="0" lvl="0" indent="-285750" algn="l" defTabSz="914400" rtl="0" eaLnBrk="0" fontAlgn="base" latinLnBrk="0" hangingPunct="0">
              <a:spcBef>
                <a:spcPts val="1200"/>
              </a:spcBef>
              <a:spcAft>
                <a:spcPct val="0"/>
              </a:spcAft>
              <a:buClrTx/>
              <a:buSzTx/>
              <a:buFont typeface="Arial" panose="020B0604020202020204" pitchFamily="34" charset="0"/>
              <a:buChar char="•"/>
              <a:tabLst>
                <a:tab pos="457200" algn="l"/>
              </a:tabLst>
            </a:pPr>
            <a:r>
              <a:rPr kumimoji="0" lang="en-US" altLang="en-US" sz="2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hlinkClick r:id="rId3"/>
              </a:rPr>
              <a:t>60% of respondents</a:t>
            </a:r>
            <a:r>
              <a:rPr kumimoji="0" lang="en-US" altLang="en-US" sz="2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in a LinkedIn study said that diversity within their sales team has contributed to their teams’ success.</a:t>
            </a:r>
            <a:endParaRPr kumimoji="0" lang="en-US" altLang="en-US" sz="2000" b="0" i="0" u="none" strike="noStrike" cap="none" normalizeH="0" baseline="0" dirty="0">
              <a:ln>
                <a:noFill/>
              </a:ln>
              <a:solidFill>
                <a:schemeClr val="tx1"/>
              </a:solidFill>
              <a:effectLst/>
            </a:endParaRPr>
          </a:p>
          <a:p>
            <a:pPr marL="285750" marR="0" lvl="0" indent="-285750" algn="l" defTabSz="914400" rtl="0" eaLnBrk="0" fontAlgn="base" latinLnBrk="0" hangingPunct="0">
              <a:spcBef>
                <a:spcPts val="1200"/>
              </a:spcBef>
              <a:spcAft>
                <a:spcPct val="0"/>
              </a:spcAft>
              <a:buClrTx/>
              <a:buSzTx/>
              <a:buFont typeface="Arial" panose="020B0604020202020204" pitchFamily="34" charset="0"/>
              <a:buChar char="•"/>
              <a:tabLst>
                <a:tab pos="457200" algn="l"/>
              </a:tabLst>
            </a:pPr>
            <a:r>
              <a:rPr kumimoji="0" lang="en-US" altLang="en-US" sz="2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Employers that posted about diversity saw </a:t>
            </a:r>
            <a:r>
              <a:rPr kumimoji="0" lang="en-US" altLang="en-US" sz="2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hlinkClick r:id="rId4"/>
              </a:rPr>
              <a:t>26% more applications</a:t>
            </a:r>
            <a:r>
              <a:rPr kumimoji="0" lang="en-US" altLang="en-US" sz="2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from women than employers who posted less.</a:t>
            </a:r>
            <a:endParaRPr kumimoji="0" lang="en-US" altLang="en-US" sz="2000" b="0" i="0" u="none" strike="noStrike" cap="none" normalizeH="0" baseline="0" dirty="0">
              <a:ln>
                <a:noFill/>
              </a:ln>
              <a:solidFill>
                <a:schemeClr val="tx1"/>
              </a:solidFill>
              <a:effectLst/>
            </a:endParaRPr>
          </a:p>
          <a:p>
            <a:pPr marL="285750" lvl="0" indent="-285750">
              <a:spcBef>
                <a:spcPts val="1200"/>
              </a:spcBef>
              <a:buFont typeface="Arial" panose="020B0604020202020204" pitchFamily="34" charset="0"/>
              <a:buChar char="•"/>
            </a:pPr>
            <a:r>
              <a:rPr kumimoji="0" lang="en-US" altLang="en-US" sz="2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Companies with a DEI team were 22% more likely to be seen as “an industry-leading company with high-caliber talent” and 12% more likely to be seen as an “inclusive workplace for people of diverse backgrounds.” </a:t>
            </a:r>
            <a:r>
              <a:rPr lang="en-US" altLang="en-US" sz="2000" dirty="0">
                <a:latin typeface="Aptos" panose="020B0004020202020204" pitchFamily="34" charset="0"/>
                <a:ea typeface="Aptos" panose="020B0004020202020204" pitchFamily="34" charset="0"/>
                <a:cs typeface="Times New Roman" panose="02020603050405020304" pitchFamily="18" charset="0"/>
                <a:hlinkClick r:id="rId5"/>
              </a:rPr>
              <a:t>LinkedIn study</a:t>
            </a:r>
            <a:endParaRPr kumimoji="0" lang="en-US" altLang="en-US" sz="2000" b="0" i="0" u="none" strike="noStrike" cap="none" normalizeH="0" baseline="0" dirty="0">
              <a:ln>
                <a:noFill/>
              </a:ln>
              <a:solidFill>
                <a:schemeClr val="tx1"/>
              </a:solidFill>
              <a:effectLst/>
            </a:endParaRPr>
          </a:p>
          <a:p>
            <a:pPr marL="285750" marR="0" lvl="0" indent="-285750" algn="l" defTabSz="914400" rtl="0" eaLnBrk="0" fontAlgn="base" latinLnBrk="0" hangingPunct="0">
              <a:spcBef>
                <a:spcPts val="1200"/>
              </a:spcBef>
              <a:spcAft>
                <a:spcPct val="0"/>
              </a:spcAft>
              <a:buClrTx/>
              <a:buSzTx/>
              <a:buFont typeface="Arial" panose="020B0604020202020204" pitchFamily="34" charset="0"/>
              <a:buChar char="•"/>
              <a:tabLst>
                <a:tab pos="457200" algn="l"/>
              </a:tabLst>
            </a:pPr>
            <a:r>
              <a:rPr kumimoji="0" lang="en-US" altLang="en-US" sz="2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76% of employees and job seekers said diversity was important when considering job offers.</a:t>
            </a:r>
            <a:endParaRPr kumimoji="0" lang="en-US" altLang="en-US" sz="2000" b="0" i="0" u="none" strike="noStrike" cap="none" normalizeH="0" baseline="0" dirty="0">
              <a:ln>
                <a:noFill/>
              </a:ln>
              <a:solidFill>
                <a:schemeClr val="tx1"/>
              </a:solidFill>
              <a:effectLst/>
            </a:endParaRPr>
          </a:p>
          <a:p>
            <a:pPr marL="285750" marR="0" lvl="0" indent="-285750" algn="l" defTabSz="914400" rtl="0" eaLnBrk="0" fontAlgn="base" latinLnBrk="0" hangingPunct="0">
              <a:spcBef>
                <a:spcPts val="1200"/>
              </a:spcBef>
              <a:spcAft>
                <a:spcPct val="0"/>
              </a:spcAft>
              <a:buClrTx/>
              <a:buSzTx/>
              <a:buFont typeface="Arial" panose="020B0604020202020204" pitchFamily="34" charset="0"/>
              <a:buChar char="•"/>
              <a:tabLst>
                <a:tab pos="457200" algn="l"/>
              </a:tabLst>
            </a:pPr>
            <a:r>
              <a:rPr kumimoji="0" lang="en-US" altLang="en-US" sz="2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60% of employees want to hear business leaders speak up on diversity issues.</a:t>
            </a:r>
            <a:endParaRPr kumimoji="0" lang="en-US" altLang="en-US" sz="2000" b="0" i="0" u="none" strike="noStrike" cap="none" normalizeH="0" baseline="0" dirty="0">
              <a:ln>
                <a:noFill/>
              </a:ln>
              <a:solidFill>
                <a:schemeClr val="tx1"/>
              </a:solidFill>
              <a:effectLst/>
            </a:endParaRPr>
          </a:p>
          <a:p>
            <a:pPr marL="285750" marR="0" lvl="0" indent="-285750" algn="l" defTabSz="914400" rtl="0" eaLnBrk="0" fontAlgn="base" latinLnBrk="0" hangingPunct="0">
              <a:spcBef>
                <a:spcPts val="1200"/>
              </a:spcBef>
              <a:spcAft>
                <a:spcPct val="0"/>
              </a:spcAft>
              <a:buClrTx/>
              <a:buSzTx/>
              <a:buFont typeface="Arial" panose="020B0604020202020204" pitchFamily="34" charset="0"/>
              <a:buChar char="•"/>
              <a:tabLst>
                <a:tab pos="457200" algn="l"/>
              </a:tabLst>
            </a:pPr>
            <a:r>
              <a:rPr kumimoji="0" lang="en-US" altLang="en-US" sz="2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80% of survey respondents said they want to work for a company that values DEI issues.</a:t>
            </a:r>
            <a:endParaRPr kumimoji="0" lang="en-US" altLang="en-US" sz="2000" b="0" i="0" u="none" strike="noStrike" cap="none" normalizeH="0" baseline="0" dirty="0">
              <a:ln>
                <a:noFill/>
              </a:ln>
              <a:solidFill>
                <a:schemeClr val="tx1"/>
              </a:solidFill>
              <a:effectLst/>
            </a:endParaRPr>
          </a:p>
          <a:p>
            <a:pPr marL="285750" indent="-285750">
              <a:spcBef>
                <a:spcPts val="1200"/>
              </a:spcBef>
              <a:buFont typeface="Arial" panose="020B0604020202020204" pitchFamily="34" charset="0"/>
              <a:buChar char="•"/>
            </a:pPr>
            <a:r>
              <a:rPr kumimoji="0" lang="en-US" altLang="en-US" sz="2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Posts on LinkedIn about diversity received </a:t>
            </a:r>
            <a:r>
              <a:rPr kumimoji="0" lang="en-US" altLang="en-US" sz="2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hlinkClick r:id="rId4"/>
              </a:rPr>
              <a:t>1.9x the engagement</a:t>
            </a:r>
            <a:r>
              <a:rPr kumimoji="0" lang="en-US" altLang="en-US" sz="2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of other posts in 2020.</a:t>
            </a:r>
          </a:p>
          <a:p>
            <a:pPr>
              <a:spcBef>
                <a:spcPts val="1200"/>
              </a:spcBef>
              <a:buFontTx/>
              <a:buChar char="•"/>
            </a:pPr>
            <a:endParaRPr lang="en-US" altLang="en-US" sz="1050" dirty="0">
              <a:latin typeface="Aptos" panose="020B0004020202020204" pitchFamily="34" charset="0"/>
              <a:ea typeface="Aptos" panose="020B0004020202020204" pitchFamily="34" charset="0"/>
              <a:cs typeface="Times New Roman" panose="02020603050405020304" pitchFamily="18" charset="0"/>
              <a:hlinkClick r:id="rId6"/>
            </a:endParaRPr>
          </a:p>
          <a:p>
            <a:pPr algn="r"/>
            <a:r>
              <a:rPr lang="en-US" altLang="en-US" sz="3200" dirty="0">
                <a:latin typeface="Aptos" panose="020B0004020202020204" pitchFamily="34" charset="0"/>
                <a:ea typeface="Aptos" panose="020B0004020202020204" pitchFamily="34" charset="0"/>
                <a:cs typeface="Times New Roman" panose="02020603050405020304" pitchFamily="18" charset="0"/>
                <a:hlinkClick r:id="rId6"/>
              </a:rPr>
              <a:t>LinkedIn</a:t>
            </a:r>
            <a:endParaRPr lang="en-US" altLang="en-US" sz="2000" dirty="0"/>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US" altLang="en-US" sz="1050" b="0" i="0" u="none" strike="noStrike" cap="none" normalizeH="0" baseline="0" dirty="0">
              <a:ln>
                <a:noFill/>
              </a:ln>
              <a:solidFill>
                <a:schemeClr val="tx1"/>
              </a:solidFill>
              <a:effectLst/>
            </a:endParaRPr>
          </a:p>
        </p:txBody>
      </p:sp>
      <p:sp>
        <p:nvSpPr>
          <p:cNvPr id="12" name="Rectangle 11" descr="illustration ">
            <a:extLst>
              <a:ext uri="{FF2B5EF4-FFF2-40B4-BE49-F238E27FC236}">
                <a16:creationId xmlns:a16="http://schemas.microsoft.com/office/drawing/2014/main" id="{2518A224-A1EA-2E1B-031D-D75829CCA23B}"/>
              </a:ext>
            </a:extLst>
          </p:cNvPr>
          <p:cNvSpPr>
            <a:spLocks noChangeAspect="1" noChangeArrowheads="1"/>
          </p:cNvSpPr>
          <p:nvPr/>
        </p:nvSpPr>
        <p:spPr bwMode="auto">
          <a:xfrm>
            <a:off x="750277" y="346910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385807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06915-4C64-6082-A8F0-08C3DB337D9B}"/>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E5679996-D95D-6C67-B8F3-69280EA975EF}"/>
              </a:ext>
            </a:extLst>
          </p:cNvPr>
          <p:cNvSpPr>
            <a:spLocks noGrp="1"/>
          </p:cNvSpPr>
          <p:nvPr>
            <p:ph type="title"/>
          </p:nvPr>
        </p:nvSpPr>
        <p:spPr>
          <a:xfrm>
            <a:off x="433813" y="235722"/>
            <a:ext cx="11018520" cy="942243"/>
          </a:xfrm>
        </p:spPr>
        <p:txBody>
          <a:bodyPr vert="horz" lIns="91440" tIns="45720" rIns="91440" bIns="45720" rtlCol="0" anchor="b">
            <a:normAutofit/>
          </a:bodyPr>
          <a:lstStyle/>
          <a:p>
            <a:r>
              <a:rPr lang="en-US" sz="4600" dirty="0"/>
              <a:t>McKinsey DATA supporting DEI</a:t>
            </a:r>
          </a:p>
        </p:txBody>
      </p:sp>
      <p:sp>
        <p:nvSpPr>
          <p:cNvPr id="5" name="Content Placeholder 4">
            <a:extLst>
              <a:ext uri="{FF2B5EF4-FFF2-40B4-BE49-F238E27FC236}">
                <a16:creationId xmlns:a16="http://schemas.microsoft.com/office/drawing/2014/main" id="{CFA9EF99-3663-DA9E-1B98-397F0C71FEDD}"/>
              </a:ext>
            </a:extLst>
          </p:cNvPr>
          <p:cNvSpPr txBox="1">
            <a:spLocks/>
          </p:cNvSpPr>
          <p:nvPr/>
        </p:nvSpPr>
        <p:spPr>
          <a:xfrm>
            <a:off x="394138" y="2104997"/>
            <a:ext cx="11571889" cy="442192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sz="2800" b="0" dirty="0"/>
          </a:p>
          <a:p>
            <a:pPr indent="-228600">
              <a:buFont typeface="Arial" panose="020B0604020202020204" pitchFamily="34" charset="0"/>
              <a:buChar char="•"/>
            </a:pPr>
            <a:endParaRPr lang="en-US" sz="2800" b="0" dirty="0"/>
          </a:p>
          <a:p>
            <a:pPr indent="-228600">
              <a:buFont typeface="Arial" panose="020B0604020202020204" pitchFamily="34" charset="0"/>
              <a:buChar char="•"/>
            </a:pPr>
            <a:endParaRPr lang="en-US" sz="2800" dirty="0"/>
          </a:p>
          <a:p>
            <a:pPr indent="-228600">
              <a:buFont typeface="Arial" panose="020B0604020202020204" pitchFamily="34" charset="0"/>
              <a:buChar char="•"/>
            </a:pPr>
            <a:endParaRPr lang="en-US" sz="2800" dirty="0"/>
          </a:p>
        </p:txBody>
      </p:sp>
      <p:sp>
        <p:nvSpPr>
          <p:cNvPr id="12" name="Rectangle 11" descr="illustration ">
            <a:extLst>
              <a:ext uri="{FF2B5EF4-FFF2-40B4-BE49-F238E27FC236}">
                <a16:creationId xmlns:a16="http://schemas.microsoft.com/office/drawing/2014/main" id="{03FB219D-A657-5808-6B5A-55A2BB257C3E}"/>
              </a:ext>
            </a:extLst>
          </p:cNvPr>
          <p:cNvSpPr>
            <a:spLocks noChangeAspect="1" noChangeArrowheads="1"/>
          </p:cNvSpPr>
          <p:nvPr/>
        </p:nvSpPr>
        <p:spPr bwMode="auto">
          <a:xfrm>
            <a:off x="750277" y="346910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3" name="Rectangle 9">
            <a:extLst>
              <a:ext uri="{FF2B5EF4-FFF2-40B4-BE49-F238E27FC236}">
                <a16:creationId xmlns:a16="http://schemas.microsoft.com/office/drawing/2014/main" id="{70FFC023-909A-5E12-44C5-C79E7FA14CB0}"/>
              </a:ext>
            </a:extLst>
          </p:cNvPr>
          <p:cNvSpPr>
            <a:spLocks noChangeArrowheads="1"/>
          </p:cNvSpPr>
          <p:nvPr/>
        </p:nvSpPr>
        <p:spPr bwMode="auto">
          <a:xfrm>
            <a:off x="743060" y="1765205"/>
            <a:ext cx="4103077"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hlinkClick r:id="rId3"/>
              </a:rPr>
              <a:t>McKinsey Study</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Our 2019 analysis finds that companies in the top quartile for gender diversity on executive teams were 25 percent more likely to have above-average profitability than companies in the fourth quartile—up from 21 percent in 2017 and 15 percent in 2014 (Exhibit 1).</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sz="1200" dirty="0">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654794A-378A-ECFA-C78A-8FC0716AC874}"/>
              </a:ext>
            </a:extLst>
          </p:cNvPr>
          <p:cNvPicPr>
            <a:picLocks noChangeAspect="1"/>
          </p:cNvPicPr>
          <p:nvPr/>
        </p:nvPicPr>
        <p:blipFill>
          <a:blip r:embed="rId4"/>
          <a:stretch>
            <a:fillRect/>
          </a:stretch>
        </p:blipFill>
        <p:spPr>
          <a:xfrm>
            <a:off x="5195059" y="1099770"/>
            <a:ext cx="6786365" cy="5809190"/>
          </a:xfrm>
          <a:prstGeom prst="rect">
            <a:avLst/>
          </a:prstGeom>
        </p:spPr>
      </p:pic>
    </p:spTree>
    <p:extLst>
      <p:ext uri="{BB962C8B-B14F-4D97-AF65-F5344CB8AC3E}">
        <p14:creationId xmlns:p14="http://schemas.microsoft.com/office/powerpoint/2010/main" val="355512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8261C-C52D-BF48-D4B4-E1A0FC7BEF4E}"/>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A99CE19-EDA6-93B3-BD5D-448BD10C20CC}"/>
              </a:ext>
            </a:extLst>
          </p:cNvPr>
          <p:cNvSpPr>
            <a:spLocks noGrp="1"/>
          </p:cNvSpPr>
          <p:nvPr>
            <p:ph type="title"/>
          </p:nvPr>
        </p:nvSpPr>
        <p:spPr>
          <a:xfrm>
            <a:off x="433813" y="235722"/>
            <a:ext cx="11018520" cy="942243"/>
          </a:xfrm>
        </p:spPr>
        <p:txBody>
          <a:bodyPr vert="horz" lIns="91440" tIns="45720" rIns="91440" bIns="45720" rtlCol="0" anchor="b">
            <a:normAutofit fontScale="90000"/>
          </a:bodyPr>
          <a:lstStyle/>
          <a:p>
            <a:br>
              <a:rPr lang="en-US" sz="4600" dirty="0"/>
            </a:br>
            <a:r>
              <a:rPr lang="en-US" sz="4600" dirty="0"/>
              <a:t>BCG DATA supporting DEI</a:t>
            </a:r>
          </a:p>
        </p:txBody>
      </p:sp>
      <p:sp>
        <p:nvSpPr>
          <p:cNvPr id="5" name="Content Placeholder 4">
            <a:extLst>
              <a:ext uri="{FF2B5EF4-FFF2-40B4-BE49-F238E27FC236}">
                <a16:creationId xmlns:a16="http://schemas.microsoft.com/office/drawing/2014/main" id="{0E61F0C8-F68A-F957-2577-0A316F413B50}"/>
              </a:ext>
            </a:extLst>
          </p:cNvPr>
          <p:cNvSpPr txBox="1">
            <a:spLocks/>
          </p:cNvSpPr>
          <p:nvPr/>
        </p:nvSpPr>
        <p:spPr>
          <a:xfrm>
            <a:off x="394138" y="2104997"/>
            <a:ext cx="11571889" cy="442192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sz="2800" b="0" dirty="0"/>
          </a:p>
          <a:p>
            <a:pPr indent="-228600">
              <a:buFont typeface="Arial" panose="020B0604020202020204" pitchFamily="34" charset="0"/>
              <a:buChar char="•"/>
            </a:pPr>
            <a:endParaRPr lang="en-US" sz="2800" b="0" dirty="0"/>
          </a:p>
          <a:p>
            <a:pPr indent="-228600">
              <a:buFont typeface="Arial" panose="020B0604020202020204" pitchFamily="34" charset="0"/>
              <a:buChar char="•"/>
            </a:pPr>
            <a:endParaRPr lang="en-US" sz="2800" dirty="0"/>
          </a:p>
          <a:p>
            <a:pPr indent="-228600">
              <a:buFont typeface="Arial" panose="020B0604020202020204" pitchFamily="34" charset="0"/>
              <a:buChar char="•"/>
            </a:pPr>
            <a:endParaRPr lang="en-US" sz="2800" dirty="0"/>
          </a:p>
        </p:txBody>
      </p:sp>
      <p:sp>
        <p:nvSpPr>
          <p:cNvPr id="12" name="Rectangle 11" descr="illustration ">
            <a:extLst>
              <a:ext uri="{FF2B5EF4-FFF2-40B4-BE49-F238E27FC236}">
                <a16:creationId xmlns:a16="http://schemas.microsoft.com/office/drawing/2014/main" id="{1A5DC789-F713-3477-F594-8A7F4000146B}"/>
              </a:ext>
            </a:extLst>
          </p:cNvPr>
          <p:cNvSpPr>
            <a:spLocks noChangeAspect="1" noChangeArrowheads="1"/>
          </p:cNvSpPr>
          <p:nvPr/>
        </p:nvSpPr>
        <p:spPr bwMode="auto">
          <a:xfrm>
            <a:off x="750277" y="346910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3" name="Rectangle 9">
            <a:extLst>
              <a:ext uri="{FF2B5EF4-FFF2-40B4-BE49-F238E27FC236}">
                <a16:creationId xmlns:a16="http://schemas.microsoft.com/office/drawing/2014/main" id="{5147B203-258F-0CF2-97DB-111834E12F2F}"/>
              </a:ext>
            </a:extLst>
          </p:cNvPr>
          <p:cNvSpPr>
            <a:spLocks noChangeArrowheads="1"/>
          </p:cNvSpPr>
          <p:nvPr/>
        </p:nvSpPr>
        <p:spPr bwMode="auto">
          <a:xfrm>
            <a:off x="433813" y="1420687"/>
            <a:ext cx="678766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40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hlinkClick r:id="rId3"/>
              </a:rPr>
              <a:t>Boston Consulting Group</a:t>
            </a:r>
            <a:endParaRPr kumimoji="0" lang="en-US" altLang="en-US" sz="54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E35EA036-4E68-89AF-BEE0-14469F0BB93B}"/>
              </a:ext>
            </a:extLst>
          </p:cNvPr>
          <p:cNvPicPr>
            <a:picLocks noChangeAspect="1"/>
          </p:cNvPicPr>
          <p:nvPr/>
        </p:nvPicPr>
        <p:blipFill>
          <a:blip r:embed="rId4"/>
          <a:stretch>
            <a:fillRect/>
          </a:stretch>
        </p:blipFill>
        <p:spPr>
          <a:xfrm>
            <a:off x="4657202" y="2297234"/>
            <a:ext cx="7262030" cy="4229690"/>
          </a:xfrm>
          <a:prstGeom prst="rect">
            <a:avLst/>
          </a:prstGeom>
        </p:spPr>
      </p:pic>
      <p:sp>
        <p:nvSpPr>
          <p:cNvPr id="14" name="Rectangle 9">
            <a:extLst>
              <a:ext uri="{FF2B5EF4-FFF2-40B4-BE49-F238E27FC236}">
                <a16:creationId xmlns:a16="http://schemas.microsoft.com/office/drawing/2014/main" id="{EBE18CF7-3DD4-3E66-86E5-351C84760E64}"/>
              </a:ext>
            </a:extLst>
          </p:cNvPr>
          <p:cNvSpPr>
            <a:spLocks noChangeArrowheads="1"/>
          </p:cNvSpPr>
          <p:nvPr/>
        </p:nvSpPr>
        <p:spPr bwMode="auto">
          <a:xfrm>
            <a:off x="554125" y="2295202"/>
            <a:ext cx="410307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en-US" sz="2400" b="0" i="0" dirty="0">
                <a:solidFill>
                  <a:srgbClr val="212427"/>
                </a:solidFill>
                <a:effectLst/>
                <a:latin typeface="henderson-bcg-sans"/>
              </a:rPr>
              <a:t>Companies that reported above-average diversity on their management teams also reported innovation revenue that was 19 percentage points higher than that of companies with below-average leadership diversity—45% of total revenue versus just 26%. (See Exhibit 1.)</a:t>
            </a:r>
            <a:endParaRPr lang="en-US" altLang="en-US" sz="12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4762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66C5A6-A718-045B-9082-4788A3B6C0D3}"/>
              </a:ext>
            </a:extLst>
          </p:cNvPr>
          <p:cNvSpPr>
            <a:spLocks noGrp="1"/>
          </p:cNvSpPr>
          <p:nvPr>
            <p:ph type="subTitle" idx="1"/>
          </p:nvPr>
        </p:nvSpPr>
        <p:spPr>
          <a:xfrm>
            <a:off x="117231" y="5592233"/>
            <a:ext cx="5505699" cy="1407183"/>
          </a:xfrm>
        </p:spPr>
        <p:txBody>
          <a:bodyPr>
            <a:normAutofit/>
          </a:bodyPr>
          <a:lstStyle/>
          <a:p>
            <a:r>
              <a:rPr lang="en-US" sz="3500" dirty="0"/>
              <a:t>Emotional Intelligence </a:t>
            </a:r>
            <a:r>
              <a:rPr lang="en-US" sz="3500" dirty="0" err="1"/>
              <a:t>Thumball</a:t>
            </a:r>
            <a:endParaRPr lang="en-US" sz="3500" dirty="0"/>
          </a:p>
          <a:p>
            <a:endParaRPr lang="en-US" sz="1500" i="1" dirty="0"/>
          </a:p>
          <a:p>
            <a:endParaRPr lang="en-US" sz="1500" i="1" dirty="0"/>
          </a:p>
          <a:p>
            <a:endParaRPr lang="en-US" dirty="0"/>
          </a:p>
        </p:txBody>
      </p:sp>
      <p:pic>
        <p:nvPicPr>
          <p:cNvPr id="7" name="Picture 6" descr="A blue and orange logo&#10;&#10;Description automatically generated">
            <a:extLst>
              <a:ext uri="{FF2B5EF4-FFF2-40B4-BE49-F238E27FC236}">
                <a16:creationId xmlns:a16="http://schemas.microsoft.com/office/drawing/2014/main" id="{A78523B2-EBBC-310C-E4DF-D1D31EF8C3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56" y="-1136606"/>
            <a:ext cx="4876800" cy="4876800"/>
          </a:xfrm>
          <a:prstGeom prst="rect">
            <a:avLst/>
          </a:prstGeom>
        </p:spPr>
      </p:pic>
      <p:pic>
        <p:nvPicPr>
          <p:cNvPr id="5" name="Picture 4" descr="A close up of a ball&#10;&#10;AI-generated content may be incorrect.">
            <a:extLst>
              <a:ext uri="{FF2B5EF4-FFF2-40B4-BE49-F238E27FC236}">
                <a16:creationId xmlns:a16="http://schemas.microsoft.com/office/drawing/2014/main" id="{E0DD9F03-5588-C4C7-89A9-E13796E08C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0179" y="631764"/>
            <a:ext cx="5910452" cy="5910452"/>
          </a:xfrm>
          <a:prstGeom prst="rect">
            <a:avLst/>
          </a:prstGeom>
        </p:spPr>
      </p:pic>
      <p:pic>
        <p:nvPicPr>
          <p:cNvPr id="9" name="Picture 8" descr="A qr code on a white background&#10;&#10;AI-generated content may be incorrect.">
            <a:extLst>
              <a:ext uri="{FF2B5EF4-FFF2-40B4-BE49-F238E27FC236}">
                <a16:creationId xmlns:a16="http://schemas.microsoft.com/office/drawing/2014/main" id="{790D5FB5-2DAD-7E9B-C25D-E605B3B0BD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927" y="2273839"/>
            <a:ext cx="3370215" cy="3370215"/>
          </a:xfrm>
          <a:prstGeom prst="rect">
            <a:avLst/>
          </a:prstGeom>
        </p:spPr>
      </p:pic>
    </p:spTree>
    <p:extLst>
      <p:ext uri="{BB962C8B-B14F-4D97-AF65-F5344CB8AC3E}">
        <p14:creationId xmlns:p14="http://schemas.microsoft.com/office/powerpoint/2010/main" val="1056276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AE56B-5919-F839-843A-96F2ADC5203A}"/>
            </a:ext>
          </a:extLst>
        </p:cNvPr>
        <p:cNvGrpSpPr/>
        <p:nvPr/>
      </p:nvGrpSpPr>
      <p:grpSpPr>
        <a:xfrm>
          <a:off x="0" y="0"/>
          <a:ext cx="0" cy="0"/>
          <a:chOff x="0" y="0"/>
          <a:chExt cx="0" cy="0"/>
        </a:xfrm>
      </p:grpSpPr>
      <p:pic>
        <p:nvPicPr>
          <p:cNvPr id="7" name="Picture 6" descr="A blue and orange logo&#10;&#10;Description automatically generated">
            <a:extLst>
              <a:ext uri="{FF2B5EF4-FFF2-40B4-BE49-F238E27FC236}">
                <a16:creationId xmlns:a16="http://schemas.microsoft.com/office/drawing/2014/main" id="{5BA489FE-90C7-4660-9EC7-F16214CB1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56" y="-1220412"/>
            <a:ext cx="4876800" cy="4876800"/>
          </a:xfrm>
          <a:prstGeom prst="rect">
            <a:avLst/>
          </a:prstGeom>
        </p:spPr>
      </p:pic>
      <p:sp>
        <p:nvSpPr>
          <p:cNvPr id="5" name="Title 1">
            <a:extLst>
              <a:ext uri="{FF2B5EF4-FFF2-40B4-BE49-F238E27FC236}">
                <a16:creationId xmlns:a16="http://schemas.microsoft.com/office/drawing/2014/main" id="{4D3B6F32-EE77-9E17-6942-53177CC007B3}"/>
              </a:ext>
            </a:extLst>
          </p:cNvPr>
          <p:cNvSpPr txBox="1">
            <a:spLocks/>
          </p:cNvSpPr>
          <p:nvPr/>
        </p:nvSpPr>
        <p:spPr>
          <a:xfrm>
            <a:off x="-96744" y="1976652"/>
            <a:ext cx="8271165" cy="1213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t>Connections Questions</a:t>
            </a:r>
            <a:endParaRPr lang="en-US" sz="5400" b="1" i="1" dirty="0"/>
          </a:p>
        </p:txBody>
      </p:sp>
      <p:sp>
        <p:nvSpPr>
          <p:cNvPr id="2" name="Title 1">
            <a:extLst>
              <a:ext uri="{FF2B5EF4-FFF2-40B4-BE49-F238E27FC236}">
                <a16:creationId xmlns:a16="http://schemas.microsoft.com/office/drawing/2014/main" id="{51671FEA-EA99-4458-679E-E3E3750C7E29}"/>
              </a:ext>
            </a:extLst>
          </p:cNvPr>
          <p:cNvSpPr txBox="1">
            <a:spLocks/>
          </p:cNvSpPr>
          <p:nvPr/>
        </p:nvSpPr>
        <p:spPr>
          <a:xfrm>
            <a:off x="750277" y="3253399"/>
            <a:ext cx="7268640" cy="1327854"/>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600" dirty="0"/>
              <a:t>What percent of your work involves diversity-related topics?</a:t>
            </a:r>
            <a:endParaRPr lang="en-US" sz="4600" i="1" dirty="0"/>
          </a:p>
        </p:txBody>
      </p:sp>
      <p:pic>
        <p:nvPicPr>
          <p:cNvPr id="6" name="Picture 5" descr="A close-up of a football ball&#10;&#10;AI-generated content may be incorrect.">
            <a:extLst>
              <a:ext uri="{FF2B5EF4-FFF2-40B4-BE49-F238E27FC236}">
                <a16:creationId xmlns:a16="http://schemas.microsoft.com/office/drawing/2014/main" id="{DA4ED552-D0A2-2F56-307B-2FC5647AA5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4421" y="0"/>
            <a:ext cx="4017579" cy="4017579"/>
          </a:xfrm>
          <a:prstGeom prst="rect">
            <a:avLst/>
          </a:prstGeom>
        </p:spPr>
      </p:pic>
    </p:spTree>
    <p:extLst>
      <p:ext uri="{BB962C8B-B14F-4D97-AF65-F5344CB8AC3E}">
        <p14:creationId xmlns:p14="http://schemas.microsoft.com/office/powerpoint/2010/main" val="1805763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0B7C5-E000-0902-8441-57E00950194E}"/>
            </a:ext>
          </a:extLst>
        </p:cNvPr>
        <p:cNvGrpSpPr/>
        <p:nvPr/>
      </p:nvGrpSpPr>
      <p:grpSpPr>
        <a:xfrm>
          <a:off x="0" y="0"/>
          <a:ext cx="0" cy="0"/>
          <a:chOff x="0" y="0"/>
          <a:chExt cx="0" cy="0"/>
        </a:xfrm>
      </p:grpSpPr>
      <p:pic>
        <p:nvPicPr>
          <p:cNvPr id="7" name="Picture 6" descr="A blue and orange logo&#10;&#10;Description automatically generated">
            <a:extLst>
              <a:ext uri="{FF2B5EF4-FFF2-40B4-BE49-F238E27FC236}">
                <a16:creationId xmlns:a16="http://schemas.microsoft.com/office/drawing/2014/main" id="{E24CB828-A56C-A9F7-79A8-28F53AD65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56" y="-1220412"/>
            <a:ext cx="4876800" cy="4876800"/>
          </a:xfrm>
          <a:prstGeom prst="rect">
            <a:avLst/>
          </a:prstGeom>
        </p:spPr>
      </p:pic>
      <p:sp>
        <p:nvSpPr>
          <p:cNvPr id="5" name="Title 1">
            <a:extLst>
              <a:ext uri="{FF2B5EF4-FFF2-40B4-BE49-F238E27FC236}">
                <a16:creationId xmlns:a16="http://schemas.microsoft.com/office/drawing/2014/main" id="{7D9FD38F-DE65-20D5-35E2-0B28D6DD09DE}"/>
              </a:ext>
            </a:extLst>
          </p:cNvPr>
          <p:cNvSpPr txBox="1">
            <a:spLocks/>
          </p:cNvSpPr>
          <p:nvPr/>
        </p:nvSpPr>
        <p:spPr>
          <a:xfrm>
            <a:off x="630087" y="2317408"/>
            <a:ext cx="5465913" cy="1213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t>Connections</a:t>
            </a:r>
            <a:endParaRPr lang="en-US" sz="5400" b="1" i="1" dirty="0"/>
          </a:p>
        </p:txBody>
      </p:sp>
      <p:pic>
        <p:nvPicPr>
          <p:cNvPr id="6" name="Picture 5" descr="A close-up of a football ball&#10;&#10;AI-generated content may be incorrect.">
            <a:extLst>
              <a:ext uri="{FF2B5EF4-FFF2-40B4-BE49-F238E27FC236}">
                <a16:creationId xmlns:a16="http://schemas.microsoft.com/office/drawing/2014/main" id="{5670C53D-4B8D-3212-9A71-5BE312F233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4421" y="0"/>
            <a:ext cx="4017579" cy="4017579"/>
          </a:xfrm>
          <a:prstGeom prst="rect">
            <a:avLst/>
          </a:prstGeom>
        </p:spPr>
      </p:pic>
      <p:sp>
        <p:nvSpPr>
          <p:cNvPr id="8" name="Title 1">
            <a:extLst>
              <a:ext uri="{FF2B5EF4-FFF2-40B4-BE49-F238E27FC236}">
                <a16:creationId xmlns:a16="http://schemas.microsoft.com/office/drawing/2014/main" id="{D1BC9191-2007-5282-2970-5D6ABCD19322}"/>
              </a:ext>
            </a:extLst>
          </p:cNvPr>
          <p:cNvSpPr txBox="1">
            <a:spLocks/>
          </p:cNvSpPr>
          <p:nvPr/>
        </p:nvSpPr>
        <p:spPr>
          <a:xfrm>
            <a:off x="1489164" y="3520197"/>
            <a:ext cx="7373483" cy="24820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600" dirty="0">
                <a:hlinkClick r:id="rId5"/>
              </a:rPr>
              <a:t>How </a:t>
            </a:r>
            <a:r>
              <a:rPr lang="en-US" sz="4600" dirty="0" err="1">
                <a:hlinkClick r:id="rId5"/>
              </a:rPr>
              <a:t>ya</a:t>
            </a:r>
            <a:r>
              <a:rPr lang="en-US" sz="4600" dirty="0">
                <a:hlinkClick r:id="rId5"/>
              </a:rPr>
              <a:t> doing? </a:t>
            </a:r>
            <a:endParaRPr lang="en-US" sz="4600" dirty="0"/>
          </a:p>
          <a:p>
            <a:pPr algn="l"/>
            <a:r>
              <a:rPr lang="en-US" sz="3000" dirty="0"/>
              <a:t>(with respect to your DEI training – pick an image that reflects your feelings and write in the chat which you picked and why.</a:t>
            </a:r>
            <a:endParaRPr lang="en-US" sz="3000" i="1" dirty="0"/>
          </a:p>
        </p:txBody>
      </p:sp>
    </p:spTree>
    <p:extLst>
      <p:ext uri="{BB962C8B-B14F-4D97-AF65-F5344CB8AC3E}">
        <p14:creationId xmlns:p14="http://schemas.microsoft.com/office/powerpoint/2010/main" val="3855453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rainbow colored light rays&#10;&#10;AI-generated content may be incorrect.">
            <a:extLst>
              <a:ext uri="{FF2B5EF4-FFF2-40B4-BE49-F238E27FC236}">
                <a16:creationId xmlns:a16="http://schemas.microsoft.com/office/drawing/2014/main" id="{BD4AF4B8-A02E-5830-A6C9-89213C878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85" y="108284"/>
            <a:ext cx="12004429" cy="6647569"/>
          </a:xfrm>
          <a:prstGeom prst="rect">
            <a:avLst/>
          </a:prstGeom>
          <a:solidFill>
            <a:schemeClr val="bg1">
              <a:alpha val="92000"/>
            </a:schemeClr>
          </a:solidFill>
          <a:effectLst>
            <a:outerShdw blurRad="50800" dist="50800" dir="5400000" algn="ctr" rotWithShape="0">
              <a:srgbClr val="000000">
                <a:alpha val="58000"/>
              </a:srgbClr>
            </a:outerShdw>
          </a:effectLst>
        </p:spPr>
      </p:pic>
      <p:sp>
        <p:nvSpPr>
          <p:cNvPr id="10" name="Rectangle 9">
            <a:extLst>
              <a:ext uri="{FF2B5EF4-FFF2-40B4-BE49-F238E27FC236}">
                <a16:creationId xmlns:a16="http://schemas.microsoft.com/office/drawing/2014/main" id="{C915A976-8F11-00A3-4481-36E751B8CE77}"/>
              </a:ext>
            </a:extLst>
          </p:cNvPr>
          <p:cNvSpPr/>
          <p:nvPr/>
        </p:nvSpPr>
        <p:spPr>
          <a:xfrm>
            <a:off x="313026" y="421076"/>
            <a:ext cx="11522047" cy="6144517"/>
          </a:xfrm>
          <a:prstGeom prst="rect">
            <a:avLst/>
          </a:prstGeom>
          <a:solidFill>
            <a:schemeClr val="bg1">
              <a:alpha val="64000"/>
            </a:schemeClr>
          </a:solidFill>
          <a:effectLst>
            <a:outerShdw blurRad="50800" dist="50800" dir="5400000" algn="ctr" rotWithShape="0">
              <a:srgbClr val="000000">
                <a:alpha val="4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B7F191B4-BCC4-FF99-8D79-06D7522A1313}"/>
              </a:ext>
            </a:extLst>
          </p:cNvPr>
          <p:cNvSpPr txBox="1">
            <a:spLocks/>
          </p:cNvSpPr>
          <p:nvPr/>
        </p:nvSpPr>
        <p:spPr>
          <a:xfrm>
            <a:off x="433755" y="2305200"/>
            <a:ext cx="11445219" cy="4095599"/>
          </a:xfrm>
          <a:prstGeom prst="rect">
            <a:avLst/>
          </a:prstGeom>
        </p:spPr>
        <p:txBody>
          <a:bodyPr vert="horz" lIns="91440" tIns="45720" rIns="91440" bIns="45720" numCol="6"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base">
              <a:lnSpc>
                <a:spcPct val="100000"/>
              </a:lnSpc>
              <a:spcBef>
                <a:spcPts val="0"/>
              </a:spcBef>
              <a:buNone/>
            </a:pPr>
            <a:r>
              <a:rPr lang="en-US" sz="2000" b="0" i="0" dirty="0">
                <a:solidFill>
                  <a:srgbClr val="C00000"/>
                </a:solidFill>
                <a:effectLst/>
                <a:latin typeface="Saans Reg"/>
              </a:rPr>
              <a:t>activism</a:t>
            </a:r>
          </a:p>
          <a:p>
            <a:pPr marL="0" indent="0" algn="l" fontAlgn="base">
              <a:lnSpc>
                <a:spcPct val="100000"/>
              </a:lnSpc>
              <a:spcBef>
                <a:spcPts val="0"/>
              </a:spcBef>
              <a:buNone/>
            </a:pPr>
            <a:r>
              <a:rPr lang="en-US" sz="2000" b="0" i="0" dirty="0">
                <a:solidFill>
                  <a:srgbClr val="C00000"/>
                </a:solidFill>
                <a:effectLst/>
                <a:latin typeface="Saans Reg"/>
              </a:rPr>
              <a:t>activists</a:t>
            </a:r>
          </a:p>
          <a:p>
            <a:pPr marL="0" indent="0" algn="l" fontAlgn="base">
              <a:lnSpc>
                <a:spcPct val="100000"/>
              </a:lnSpc>
              <a:spcBef>
                <a:spcPts val="0"/>
              </a:spcBef>
              <a:buNone/>
            </a:pPr>
            <a:r>
              <a:rPr lang="en-US" sz="2000" b="0" i="0" dirty="0">
                <a:solidFill>
                  <a:srgbClr val="C00000"/>
                </a:solidFill>
                <a:effectLst/>
                <a:latin typeface="Saans Reg"/>
              </a:rPr>
              <a:t>advocacy</a:t>
            </a:r>
          </a:p>
          <a:p>
            <a:pPr marL="0" indent="0" algn="l" fontAlgn="base">
              <a:lnSpc>
                <a:spcPct val="100000"/>
              </a:lnSpc>
              <a:spcBef>
                <a:spcPts val="0"/>
              </a:spcBef>
              <a:buNone/>
            </a:pPr>
            <a:r>
              <a:rPr lang="en-US" sz="2000" b="0" i="0" dirty="0">
                <a:solidFill>
                  <a:srgbClr val="C00000"/>
                </a:solidFill>
                <a:effectLst/>
                <a:latin typeface="Saans Reg"/>
              </a:rPr>
              <a:t>advocate</a:t>
            </a:r>
          </a:p>
          <a:p>
            <a:pPr marL="0" indent="0" algn="l" fontAlgn="base">
              <a:lnSpc>
                <a:spcPct val="100000"/>
              </a:lnSpc>
              <a:spcBef>
                <a:spcPts val="0"/>
              </a:spcBef>
              <a:buNone/>
            </a:pPr>
            <a:r>
              <a:rPr lang="en-US" sz="2000" b="0" i="0" dirty="0">
                <a:solidFill>
                  <a:srgbClr val="29160C"/>
                </a:solidFill>
                <a:effectLst/>
                <a:latin typeface="Saans Reg"/>
              </a:rPr>
              <a:t>barrier</a:t>
            </a:r>
          </a:p>
          <a:p>
            <a:pPr marL="0" indent="0" algn="l" fontAlgn="base">
              <a:lnSpc>
                <a:spcPct val="100000"/>
              </a:lnSpc>
              <a:spcBef>
                <a:spcPts val="0"/>
              </a:spcBef>
              <a:buNone/>
            </a:pPr>
            <a:r>
              <a:rPr lang="en-US" sz="2000" b="0" i="0" dirty="0">
                <a:solidFill>
                  <a:srgbClr val="29160C"/>
                </a:solidFill>
                <a:effectLst/>
                <a:latin typeface="Saans Reg"/>
              </a:rPr>
              <a:t>barriers</a:t>
            </a:r>
          </a:p>
          <a:p>
            <a:pPr marL="0" indent="0" algn="l" fontAlgn="base">
              <a:lnSpc>
                <a:spcPct val="100000"/>
              </a:lnSpc>
              <a:spcBef>
                <a:spcPts val="0"/>
              </a:spcBef>
              <a:buNone/>
            </a:pPr>
            <a:r>
              <a:rPr lang="en-US" sz="2000" b="0" i="0" dirty="0">
                <a:solidFill>
                  <a:srgbClr val="7030A0"/>
                </a:solidFill>
                <a:effectLst/>
                <a:latin typeface="Saans Reg"/>
              </a:rPr>
              <a:t>biased</a:t>
            </a:r>
          </a:p>
          <a:p>
            <a:pPr marL="0" indent="0" algn="l" fontAlgn="base">
              <a:lnSpc>
                <a:spcPct val="100000"/>
              </a:lnSpc>
              <a:spcBef>
                <a:spcPts val="0"/>
              </a:spcBef>
              <a:buNone/>
            </a:pPr>
            <a:r>
              <a:rPr lang="en-US" sz="2000" b="0" i="0" dirty="0">
                <a:solidFill>
                  <a:srgbClr val="7030A0"/>
                </a:solidFill>
                <a:effectLst/>
                <a:latin typeface="Saans Reg"/>
              </a:rPr>
              <a:t>bias</a:t>
            </a:r>
          </a:p>
          <a:p>
            <a:pPr marL="0" indent="0" algn="l" fontAlgn="base">
              <a:lnSpc>
                <a:spcPct val="100000"/>
              </a:lnSpc>
              <a:spcBef>
                <a:spcPts val="0"/>
              </a:spcBef>
              <a:buNone/>
            </a:pPr>
            <a:r>
              <a:rPr lang="en-US" sz="2000" b="0" i="0" dirty="0">
                <a:solidFill>
                  <a:srgbClr val="7030A0"/>
                </a:solidFill>
                <a:effectLst/>
                <a:latin typeface="Saans Reg"/>
              </a:rPr>
              <a:t>BIPOC</a:t>
            </a:r>
          </a:p>
          <a:p>
            <a:pPr marL="0" indent="0" algn="l" fontAlgn="base">
              <a:lnSpc>
                <a:spcPct val="100000"/>
              </a:lnSpc>
              <a:spcBef>
                <a:spcPts val="0"/>
              </a:spcBef>
              <a:buNone/>
            </a:pPr>
            <a:r>
              <a:rPr lang="en-US" sz="2000" b="0" i="0" dirty="0">
                <a:solidFill>
                  <a:srgbClr val="7030A0"/>
                </a:solidFill>
                <a:effectLst/>
                <a:latin typeface="Saans Reg"/>
              </a:rPr>
              <a:t>Black and Latinx</a:t>
            </a:r>
          </a:p>
          <a:p>
            <a:pPr marL="0" indent="0" algn="l" fontAlgn="base">
              <a:lnSpc>
                <a:spcPct val="100000"/>
              </a:lnSpc>
              <a:spcBef>
                <a:spcPts val="0"/>
              </a:spcBef>
              <a:buNone/>
            </a:pPr>
            <a:r>
              <a:rPr lang="en-US" sz="2000" b="0" i="0" dirty="0">
                <a:solidFill>
                  <a:srgbClr val="7030A0"/>
                </a:solidFill>
                <a:effectLst/>
                <a:latin typeface="Saans Reg"/>
              </a:rPr>
              <a:t>community diversity</a:t>
            </a:r>
          </a:p>
          <a:p>
            <a:pPr marL="0" indent="0" algn="l" fontAlgn="base">
              <a:lnSpc>
                <a:spcPct val="100000"/>
              </a:lnSpc>
              <a:spcBef>
                <a:spcPts val="0"/>
              </a:spcBef>
              <a:buNone/>
            </a:pPr>
            <a:r>
              <a:rPr lang="en-US" sz="2000" b="0" i="0" dirty="0">
                <a:solidFill>
                  <a:srgbClr val="7030A0"/>
                </a:solidFill>
                <a:effectLst/>
                <a:latin typeface="Saans Reg"/>
              </a:rPr>
              <a:t>community equity</a:t>
            </a:r>
          </a:p>
          <a:p>
            <a:pPr marL="0" indent="0" algn="l" fontAlgn="base">
              <a:lnSpc>
                <a:spcPct val="100000"/>
              </a:lnSpc>
              <a:spcBef>
                <a:spcPts val="0"/>
              </a:spcBef>
              <a:buNone/>
            </a:pPr>
            <a:r>
              <a:rPr lang="en-US" sz="2000" b="0" i="0" dirty="0">
                <a:solidFill>
                  <a:srgbClr val="7030A0"/>
                </a:solidFill>
                <a:effectLst/>
                <a:latin typeface="Saans Reg"/>
              </a:rPr>
              <a:t>cultural differences</a:t>
            </a:r>
          </a:p>
          <a:p>
            <a:pPr marL="0" indent="0" algn="l" fontAlgn="base">
              <a:lnSpc>
                <a:spcPct val="100000"/>
              </a:lnSpc>
              <a:spcBef>
                <a:spcPts val="0"/>
              </a:spcBef>
              <a:buNone/>
            </a:pPr>
            <a:r>
              <a:rPr lang="en-US" sz="2000" b="0" i="0" dirty="0">
                <a:solidFill>
                  <a:srgbClr val="29160C"/>
                </a:solidFill>
                <a:effectLst/>
                <a:latin typeface="Saans Reg"/>
              </a:rPr>
              <a:t>cultural heritage</a:t>
            </a:r>
          </a:p>
          <a:p>
            <a:pPr marL="0" indent="0" algn="l" fontAlgn="base">
              <a:lnSpc>
                <a:spcPct val="100000"/>
              </a:lnSpc>
              <a:spcBef>
                <a:spcPts val="0"/>
              </a:spcBef>
              <a:buNone/>
            </a:pPr>
            <a:r>
              <a:rPr lang="en-US" sz="2000" b="0" i="0" dirty="0">
                <a:solidFill>
                  <a:srgbClr val="29160C"/>
                </a:solidFill>
                <a:effectLst/>
                <a:latin typeface="Saans Reg"/>
              </a:rPr>
              <a:t>culturally responsive</a:t>
            </a:r>
          </a:p>
          <a:p>
            <a:pPr marL="0" indent="0" algn="l" fontAlgn="base">
              <a:lnSpc>
                <a:spcPct val="100000"/>
              </a:lnSpc>
              <a:spcBef>
                <a:spcPts val="0"/>
              </a:spcBef>
              <a:buNone/>
            </a:pPr>
            <a:r>
              <a:rPr lang="en-US" sz="2000" b="0" i="0" dirty="0">
                <a:solidFill>
                  <a:srgbClr val="7030A0"/>
                </a:solidFill>
                <a:effectLst/>
                <a:latin typeface="Saans Reg"/>
              </a:rPr>
              <a:t>disabilities</a:t>
            </a:r>
          </a:p>
          <a:p>
            <a:pPr marL="0" indent="0" algn="l" fontAlgn="base">
              <a:lnSpc>
                <a:spcPct val="100000"/>
              </a:lnSpc>
              <a:spcBef>
                <a:spcPts val="0"/>
              </a:spcBef>
              <a:buNone/>
            </a:pPr>
            <a:r>
              <a:rPr lang="en-US" sz="2000" b="0" i="0" dirty="0">
                <a:solidFill>
                  <a:srgbClr val="7030A0"/>
                </a:solidFill>
                <a:effectLst/>
                <a:latin typeface="Saans Reg"/>
              </a:rPr>
              <a:t>discrimination</a:t>
            </a:r>
          </a:p>
          <a:p>
            <a:pPr marL="0" indent="0" algn="l" fontAlgn="base">
              <a:lnSpc>
                <a:spcPct val="100000"/>
              </a:lnSpc>
              <a:spcBef>
                <a:spcPts val="0"/>
              </a:spcBef>
              <a:buNone/>
            </a:pPr>
            <a:r>
              <a:rPr lang="en-US" sz="2000" b="0" i="0" dirty="0">
                <a:solidFill>
                  <a:srgbClr val="7030A0"/>
                </a:solidFill>
                <a:effectLst/>
                <a:latin typeface="Saans Reg"/>
              </a:rPr>
              <a:t>discriminatory</a:t>
            </a:r>
          </a:p>
          <a:p>
            <a:pPr marL="0" indent="0" algn="l" fontAlgn="base">
              <a:lnSpc>
                <a:spcPct val="100000"/>
              </a:lnSpc>
              <a:spcBef>
                <a:spcPts val="0"/>
              </a:spcBef>
              <a:buNone/>
            </a:pPr>
            <a:r>
              <a:rPr lang="en-US" sz="2000" b="0" i="0" dirty="0">
                <a:solidFill>
                  <a:srgbClr val="00B050"/>
                </a:solidFill>
                <a:effectLst/>
                <a:latin typeface="Saans Reg"/>
              </a:rPr>
              <a:t>backgrounds</a:t>
            </a:r>
          </a:p>
          <a:p>
            <a:pPr marL="0" indent="0" algn="l" fontAlgn="base">
              <a:lnSpc>
                <a:spcPct val="100000"/>
              </a:lnSpc>
              <a:spcBef>
                <a:spcPts val="0"/>
              </a:spcBef>
              <a:buNone/>
            </a:pPr>
            <a:r>
              <a:rPr lang="en-US" sz="2000" b="0" i="0" dirty="0">
                <a:solidFill>
                  <a:srgbClr val="EE7612"/>
                </a:solidFill>
                <a:effectLst/>
                <a:latin typeface="Saans Reg"/>
              </a:rPr>
              <a:t>groups</a:t>
            </a:r>
          </a:p>
          <a:p>
            <a:pPr marL="0" indent="0" algn="l" fontAlgn="base">
              <a:lnSpc>
                <a:spcPct val="100000"/>
              </a:lnSpc>
              <a:spcBef>
                <a:spcPts val="0"/>
              </a:spcBef>
              <a:buNone/>
            </a:pPr>
            <a:r>
              <a:rPr lang="en-US" sz="2000" b="0" i="0" dirty="0">
                <a:solidFill>
                  <a:srgbClr val="29160C"/>
                </a:solidFill>
                <a:effectLst/>
                <a:latin typeface="Saans Reg"/>
              </a:rPr>
              <a:t>diversified</a:t>
            </a:r>
          </a:p>
          <a:p>
            <a:pPr marL="0" indent="0" algn="l" fontAlgn="base">
              <a:lnSpc>
                <a:spcPct val="100000"/>
              </a:lnSpc>
              <a:spcBef>
                <a:spcPts val="0"/>
              </a:spcBef>
              <a:buNone/>
            </a:pPr>
            <a:r>
              <a:rPr lang="en-US" sz="2000" b="0" i="0" dirty="0">
                <a:solidFill>
                  <a:srgbClr val="29160C"/>
                </a:solidFill>
                <a:effectLst/>
                <a:latin typeface="Saans Reg"/>
              </a:rPr>
              <a:t>diversify</a:t>
            </a:r>
          </a:p>
          <a:p>
            <a:pPr marL="0" indent="0" algn="l" fontAlgn="base">
              <a:lnSpc>
                <a:spcPct val="100000"/>
              </a:lnSpc>
              <a:spcBef>
                <a:spcPts val="0"/>
              </a:spcBef>
              <a:buNone/>
            </a:pPr>
            <a:r>
              <a:rPr lang="en-US" sz="2000" b="0" i="0" dirty="0">
                <a:solidFill>
                  <a:srgbClr val="C00000"/>
                </a:solidFill>
                <a:effectLst/>
                <a:latin typeface="Saans Reg"/>
              </a:rPr>
              <a:t>enhancing</a:t>
            </a:r>
          </a:p>
          <a:p>
            <a:pPr marL="0" indent="0" algn="l" fontAlgn="base">
              <a:lnSpc>
                <a:spcPct val="100000"/>
              </a:lnSpc>
              <a:spcBef>
                <a:spcPts val="0"/>
              </a:spcBef>
              <a:buNone/>
            </a:pPr>
            <a:r>
              <a:rPr lang="en-US" sz="2000" b="0" i="0" dirty="0">
                <a:solidFill>
                  <a:srgbClr val="7030A0"/>
                </a:solidFill>
                <a:effectLst/>
                <a:latin typeface="Saans Reg"/>
              </a:rPr>
              <a:t>equal opportunity</a:t>
            </a:r>
          </a:p>
          <a:p>
            <a:pPr marL="0" indent="0" algn="l" fontAlgn="base">
              <a:lnSpc>
                <a:spcPct val="100000"/>
              </a:lnSpc>
              <a:spcBef>
                <a:spcPts val="0"/>
              </a:spcBef>
              <a:buNone/>
            </a:pPr>
            <a:r>
              <a:rPr lang="en-US" sz="2000" b="0" i="0" dirty="0">
                <a:solidFill>
                  <a:srgbClr val="7030A0"/>
                </a:solidFill>
                <a:effectLst/>
                <a:latin typeface="Saans Reg"/>
              </a:rPr>
              <a:t>equality</a:t>
            </a:r>
          </a:p>
          <a:p>
            <a:pPr marL="0" indent="0" algn="l" fontAlgn="base">
              <a:lnSpc>
                <a:spcPct val="100000"/>
              </a:lnSpc>
              <a:spcBef>
                <a:spcPts val="0"/>
              </a:spcBef>
              <a:buNone/>
            </a:pPr>
            <a:r>
              <a:rPr lang="en-US" sz="2000" b="0" i="0" dirty="0">
                <a:solidFill>
                  <a:srgbClr val="7030A0"/>
                </a:solidFill>
                <a:effectLst/>
                <a:latin typeface="Saans Reg"/>
              </a:rPr>
              <a:t>equitable</a:t>
            </a:r>
          </a:p>
          <a:p>
            <a:pPr marL="0" indent="0" algn="l" fontAlgn="base">
              <a:lnSpc>
                <a:spcPct val="100000"/>
              </a:lnSpc>
              <a:spcBef>
                <a:spcPts val="0"/>
              </a:spcBef>
              <a:buNone/>
            </a:pPr>
            <a:r>
              <a:rPr lang="en-US" sz="2000" b="0" i="0" dirty="0">
                <a:solidFill>
                  <a:srgbClr val="7030A0"/>
                </a:solidFill>
                <a:effectLst/>
                <a:latin typeface="Saans Reg"/>
              </a:rPr>
              <a:t>ethnicity</a:t>
            </a:r>
          </a:p>
          <a:p>
            <a:pPr marL="0" indent="0" algn="l" fontAlgn="base">
              <a:lnSpc>
                <a:spcPct val="100000"/>
              </a:lnSpc>
              <a:spcBef>
                <a:spcPts val="0"/>
              </a:spcBef>
              <a:buNone/>
            </a:pPr>
            <a:r>
              <a:rPr lang="en-US" sz="2000" b="0" i="0" dirty="0">
                <a:solidFill>
                  <a:srgbClr val="EE7612"/>
                </a:solidFill>
                <a:effectLst/>
                <a:latin typeface="Saans Reg"/>
              </a:rPr>
              <a:t>excluded</a:t>
            </a:r>
          </a:p>
          <a:p>
            <a:pPr marL="0" indent="0" algn="l" fontAlgn="base">
              <a:lnSpc>
                <a:spcPct val="100000"/>
              </a:lnSpc>
              <a:spcBef>
                <a:spcPts val="0"/>
              </a:spcBef>
              <a:buNone/>
            </a:pPr>
            <a:r>
              <a:rPr lang="en-US" sz="2000" b="0" i="0" dirty="0">
                <a:solidFill>
                  <a:srgbClr val="0070C0"/>
                </a:solidFill>
                <a:effectLst/>
                <a:latin typeface="Saans Reg"/>
              </a:rPr>
              <a:t>female</a:t>
            </a:r>
          </a:p>
          <a:p>
            <a:pPr marL="0" indent="0" algn="l" fontAlgn="base">
              <a:lnSpc>
                <a:spcPct val="100000"/>
              </a:lnSpc>
              <a:spcBef>
                <a:spcPts val="0"/>
              </a:spcBef>
              <a:buNone/>
            </a:pPr>
            <a:r>
              <a:rPr lang="en-US" sz="2000" b="0" i="0" dirty="0">
                <a:solidFill>
                  <a:srgbClr val="EE7612"/>
                </a:solidFill>
                <a:effectLst/>
                <a:latin typeface="Saans Reg"/>
              </a:rPr>
              <a:t>fostering</a:t>
            </a:r>
          </a:p>
          <a:p>
            <a:pPr marL="0" indent="0" algn="l" fontAlgn="base">
              <a:lnSpc>
                <a:spcPct val="100000"/>
              </a:lnSpc>
              <a:spcBef>
                <a:spcPts val="0"/>
              </a:spcBef>
              <a:buNone/>
            </a:pPr>
            <a:r>
              <a:rPr lang="en-US" sz="2000" b="0" i="0" dirty="0">
                <a:solidFill>
                  <a:srgbClr val="0070C0"/>
                </a:solidFill>
                <a:effectLst/>
                <a:latin typeface="Saans Reg"/>
              </a:rPr>
              <a:t>gender</a:t>
            </a:r>
          </a:p>
          <a:p>
            <a:pPr marL="0" indent="0" algn="l" fontAlgn="base">
              <a:lnSpc>
                <a:spcPct val="100000"/>
              </a:lnSpc>
              <a:spcBef>
                <a:spcPts val="0"/>
              </a:spcBef>
              <a:buNone/>
            </a:pPr>
            <a:r>
              <a:rPr lang="en-US" sz="2000" b="0" i="0" dirty="0">
                <a:solidFill>
                  <a:srgbClr val="7030A0"/>
                </a:solidFill>
                <a:effectLst/>
                <a:latin typeface="Saans Reg"/>
              </a:rPr>
              <a:t>hate speech</a:t>
            </a:r>
          </a:p>
          <a:p>
            <a:pPr marL="0" indent="0" algn="l" fontAlgn="base">
              <a:lnSpc>
                <a:spcPct val="100000"/>
              </a:lnSpc>
              <a:spcBef>
                <a:spcPts val="0"/>
              </a:spcBef>
              <a:buNone/>
            </a:pPr>
            <a:r>
              <a:rPr lang="en-US" sz="2000" b="0" i="0" dirty="0">
                <a:solidFill>
                  <a:srgbClr val="7030A0"/>
                </a:solidFill>
                <a:effectLst/>
                <a:latin typeface="Saans Reg"/>
              </a:rPr>
              <a:t>Hispanic minority</a:t>
            </a:r>
          </a:p>
          <a:p>
            <a:pPr marL="0" indent="0" algn="l" fontAlgn="base">
              <a:lnSpc>
                <a:spcPct val="100000"/>
              </a:lnSpc>
              <a:spcBef>
                <a:spcPts val="0"/>
              </a:spcBef>
              <a:buNone/>
            </a:pPr>
            <a:r>
              <a:rPr lang="en-US" sz="2000" b="0" i="0" dirty="0">
                <a:solidFill>
                  <a:srgbClr val="EE7612"/>
                </a:solidFill>
                <a:effectLst/>
                <a:latin typeface="Saans Reg"/>
              </a:rPr>
              <a:t>historically</a:t>
            </a:r>
          </a:p>
          <a:p>
            <a:pPr marL="0" indent="0" algn="l" fontAlgn="base">
              <a:lnSpc>
                <a:spcPct val="100000"/>
              </a:lnSpc>
              <a:spcBef>
                <a:spcPts val="0"/>
              </a:spcBef>
              <a:buNone/>
            </a:pPr>
            <a:r>
              <a:rPr lang="en-US" sz="2000" b="0" i="0" dirty="0">
                <a:solidFill>
                  <a:srgbClr val="7030A0"/>
                </a:solidFill>
                <a:effectLst/>
                <a:latin typeface="Saans Reg"/>
              </a:rPr>
              <a:t>implicit bias</a:t>
            </a:r>
          </a:p>
          <a:p>
            <a:pPr marL="0" indent="0" algn="l" fontAlgn="base">
              <a:lnSpc>
                <a:spcPct val="100000"/>
              </a:lnSpc>
              <a:spcBef>
                <a:spcPts val="0"/>
              </a:spcBef>
              <a:buNone/>
            </a:pPr>
            <a:r>
              <a:rPr lang="en-US" sz="2000" b="0" i="0" dirty="0">
                <a:solidFill>
                  <a:srgbClr val="7030A0"/>
                </a:solidFill>
                <a:effectLst/>
                <a:latin typeface="Saans Reg"/>
              </a:rPr>
              <a:t>inclusion</a:t>
            </a:r>
          </a:p>
          <a:p>
            <a:pPr marL="0" indent="0" algn="l" fontAlgn="base">
              <a:lnSpc>
                <a:spcPct val="100000"/>
              </a:lnSpc>
              <a:spcBef>
                <a:spcPts val="0"/>
              </a:spcBef>
              <a:buNone/>
            </a:pPr>
            <a:r>
              <a:rPr lang="en-US" sz="2000" b="0" i="0" dirty="0">
                <a:solidFill>
                  <a:srgbClr val="7030A0"/>
                </a:solidFill>
                <a:effectLst/>
                <a:latin typeface="Saans Reg"/>
              </a:rPr>
              <a:t>inclusive</a:t>
            </a:r>
          </a:p>
          <a:p>
            <a:pPr marL="0" indent="0" algn="l" fontAlgn="base">
              <a:lnSpc>
                <a:spcPct val="100000"/>
              </a:lnSpc>
              <a:spcBef>
                <a:spcPts val="0"/>
              </a:spcBef>
              <a:buNone/>
            </a:pPr>
            <a:r>
              <a:rPr lang="en-US" sz="2000" b="0" i="0" dirty="0">
                <a:solidFill>
                  <a:srgbClr val="C00000"/>
                </a:solidFill>
                <a:effectLst/>
                <a:latin typeface="Saans Reg"/>
              </a:rPr>
              <a:t>increase</a:t>
            </a:r>
          </a:p>
          <a:p>
            <a:pPr marL="0" indent="0" algn="l" fontAlgn="base">
              <a:lnSpc>
                <a:spcPct val="100000"/>
              </a:lnSpc>
              <a:spcBef>
                <a:spcPts val="0"/>
              </a:spcBef>
              <a:buNone/>
            </a:pPr>
            <a:r>
              <a:rPr lang="en-US" sz="2000" b="0" i="0" dirty="0">
                <a:solidFill>
                  <a:srgbClr val="7030A0"/>
                </a:solidFill>
                <a:effectLst/>
                <a:latin typeface="Saans Reg"/>
              </a:rPr>
              <a:t>indigenous </a:t>
            </a:r>
            <a:r>
              <a:rPr lang="en-US" sz="2000" b="0" i="0" dirty="0">
                <a:solidFill>
                  <a:srgbClr val="00B050"/>
                </a:solidFill>
                <a:effectLst/>
                <a:latin typeface="Saans Reg"/>
              </a:rPr>
              <a:t>community</a:t>
            </a:r>
          </a:p>
          <a:p>
            <a:pPr marL="0" indent="0" algn="l" fontAlgn="base">
              <a:lnSpc>
                <a:spcPct val="100000"/>
              </a:lnSpc>
              <a:spcBef>
                <a:spcPts val="0"/>
              </a:spcBef>
              <a:buNone/>
            </a:pPr>
            <a:r>
              <a:rPr lang="en-US" sz="2000" b="0" i="0" dirty="0">
                <a:solidFill>
                  <a:srgbClr val="7030A0"/>
                </a:solidFill>
                <a:effectLst/>
                <a:latin typeface="Saans Reg"/>
              </a:rPr>
              <a:t>inequalities</a:t>
            </a:r>
          </a:p>
          <a:p>
            <a:pPr marL="0" indent="0" algn="l" fontAlgn="base">
              <a:lnSpc>
                <a:spcPct val="100000"/>
              </a:lnSpc>
              <a:spcBef>
                <a:spcPts val="0"/>
              </a:spcBef>
              <a:buNone/>
            </a:pPr>
            <a:r>
              <a:rPr lang="en-US" sz="2000" b="0" i="0" dirty="0">
                <a:solidFill>
                  <a:srgbClr val="7030A0"/>
                </a:solidFill>
                <a:effectLst/>
                <a:latin typeface="Saans Reg"/>
              </a:rPr>
              <a:t>inequities</a:t>
            </a:r>
          </a:p>
          <a:p>
            <a:pPr marL="0" indent="0" algn="l" fontAlgn="base">
              <a:lnSpc>
                <a:spcPct val="100000"/>
              </a:lnSpc>
              <a:spcBef>
                <a:spcPts val="0"/>
              </a:spcBef>
              <a:buNone/>
            </a:pPr>
            <a:r>
              <a:rPr lang="en-US" sz="2000" b="0" i="0" dirty="0">
                <a:solidFill>
                  <a:srgbClr val="29160C"/>
                </a:solidFill>
                <a:effectLst/>
                <a:latin typeface="Saans Reg"/>
              </a:rPr>
              <a:t>institutional</a:t>
            </a:r>
          </a:p>
          <a:p>
            <a:pPr marL="0" indent="0" algn="l" fontAlgn="base">
              <a:lnSpc>
                <a:spcPct val="100000"/>
              </a:lnSpc>
              <a:spcBef>
                <a:spcPts val="0"/>
              </a:spcBef>
              <a:buNone/>
            </a:pPr>
            <a:r>
              <a:rPr lang="en-US" sz="2000" b="0" i="0" dirty="0">
                <a:solidFill>
                  <a:srgbClr val="7030A0"/>
                </a:solidFill>
                <a:effectLst/>
                <a:latin typeface="Saans Reg"/>
              </a:rPr>
              <a:t>LGBTQ</a:t>
            </a:r>
          </a:p>
          <a:p>
            <a:pPr marL="0" indent="0" algn="l" fontAlgn="base">
              <a:lnSpc>
                <a:spcPct val="100000"/>
              </a:lnSpc>
              <a:spcBef>
                <a:spcPts val="0"/>
              </a:spcBef>
              <a:buNone/>
            </a:pPr>
            <a:r>
              <a:rPr lang="en-US" sz="2000" b="0" i="0" dirty="0">
                <a:solidFill>
                  <a:srgbClr val="29160C"/>
                </a:solidFill>
                <a:effectLst/>
                <a:latin typeface="Saans Reg"/>
              </a:rPr>
              <a:t>marginalize</a:t>
            </a:r>
          </a:p>
          <a:p>
            <a:pPr marL="0" indent="0" algn="l" fontAlgn="base">
              <a:lnSpc>
                <a:spcPct val="100000"/>
              </a:lnSpc>
              <a:spcBef>
                <a:spcPts val="0"/>
              </a:spcBef>
              <a:buNone/>
            </a:pPr>
            <a:r>
              <a:rPr lang="en-US" sz="2000" b="0" i="0" dirty="0">
                <a:solidFill>
                  <a:srgbClr val="7030A0"/>
                </a:solidFill>
                <a:effectLst/>
                <a:latin typeface="Saans Reg"/>
              </a:rPr>
              <a:t>minorities</a:t>
            </a:r>
          </a:p>
          <a:p>
            <a:pPr marL="0" indent="0" algn="l" fontAlgn="base">
              <a:lnSpc>
                <a:spcPct val="100000"/>
              </a:lnSpc>
              <a:spcBef>
                <a:spcPts val="0"/>
              </a:spcBef>
              <a:buNone/>
            </a:pPr>
            <a:r>
              <a:rPr lang="en-US" sz="2000" b="0" i="0" dirty="0">
                <a:solidFill>
                  <a:srgbClr val="7030A0"/>
                </a:solidFill>
                <a:effectLst/>
                <a:latin typeface="Saans Reg"/>
              </a:rPr>
              <a:t>multicultural</a:t>
            </a:r>
          </a:p>
          <a:p>
            <a:pPr marL="0" indent="0" algn="l" fontAlgn="base">
              <a:lnSpc>
                <a:spcPct val="100000"/>
              </a:lnSpc>
              <a:spcBef>
                <a:spcPts val="0"/>
              </a:spcBef>
              <a:buNone/>
            </a:pPr>
            <a:r>
              <a:rPr lang="en-US" sz="2000" b="0" i="0" dirty="0">
                <a:solidFill>
                  <a:srgbClr val="29160C"/>
                </a:solidFill>
                <a:effectLst/>
                <a:latin typeface="Saans Reg"/>
              </a:rPr>
              <a:t>polarization</a:t>
            </a:r>
          </a:p>
          <a:p>
            <a:pPr marL="0" indent="0" algn="l" fontAlgn="base">
              <a:lnSpc>
                <a:spcPct val="100000"/>
              </a:lnSpc>
              <a:spcBef>
                <a:spcPts val="0"/>
              </a:spcBef>
              <a:buNone/>
            </a:pPr>
            <a:r>
              <a:rPr lang="en-US" sz="2000" b="0" i="0" dirty="0">
                <a:solidFill>
                  <a:srgbClr val="EE7612"/>
                </a:solidFill>
                <a:effectLst/>
                <a:latin typeface="Saans Reg"/>
              </a:rPr>
              <a:t>political</a:t>
            </a:r>
          </a:p>
          <a:p>
            <a:pPr marL="0" indent="0" algn="l" fontAlgn="base">
              <a:lnSpc>
                <a:spcPct val="100000"/>
              </a:lnSpc>
              <a:spcBef>
                <a:spcPts val="0"/>
              </a:spcBef>
              <a:buNone/>
            </a:pPr>
            <a:r>
              <a:rPr lang="en-US" sz="2000" b="0" i="0" dirty="0">
                <a:solidFill>
                  <a:srgbClr val="7030A0"/>
                </a:solidFill>
                <a:effectLst/>
                <a:latin typeface="Saans Reg"/>
              </a:rPr>
              <a:t>prejudice</a:t>
            </a:r>
          </a:p>
          <a:p>
            <a:pPr marL="0" indent="0" algn="l" fontAlgn="base">
              <a:lnSpc>
                <a:spcPct val="100000"/>
              </a:lnSpc>
              <a:spcBef>
                <a:spcPts val="0"/>
              </a:spcBef>
              <a:buNone/>
            </a:pPr>
            <a:r>
              <a:rPr lang="en-US" sz="2000" b="0" i="0" dirty="0">
                <a:solidFill>
                  <a:srgbClr val="7030A0"/>
                </a:solidFill>
                <a:effectLst/>
                <a:latin typeface="Saans Reg"/>
              </a:rPr>
              <a:t>privileges</a:t>
            </a:r>
          </a:p>
          <a:p>
            <a:pPr marL="0" indent="0" algn="l" fontAlgn="base">
              <a:lnSpc>
                <a:spcPct val="100000"/>
              </a:lnSpc>
              <a:spcBef>
                <a:spcPts val="0"/>
              </a:spcBef>
              <a:buNone/>
            </a:pPr>
            <a:r>
              <a:rPr lang="en-US" sz="2000" b="0" i="0" dirty="0">
                <a:solidFill>
                  <a:srgbClr val="29160C"/>
                </a:solidFill>
                <a:effectLst/>
                <a:latin typeface="Saans Reg"/>
              </a:rPr>
              <a:t>promoting</a:t>
            </a:r>
          </a:p>
          <a:p>
            <a:pPr marL="0" indent="0" algn="l" fontAlgn="base">
              <a:lnSpc>
                <a:spcPct val="100000"/>
              </a:lnSpc>
              <a:spcBef>
                <a:spcPts val="0"/>
              </a:spcBef>
              <a:buNone/>
            </a:pPr>
            <a:r>
              <a:rPr lang="en-US" sz="2000" b="0" i="0" dirty="0">
                <a:solidFill>
                  <a:srgbClr val="7030A0"/>
                </a:solidFill>
                <a:effectLst/>
                <a:latin typeface="Saans Reg"/>
              </a:rPr>
              <a:t>race</a:t>
            </a:r>
          </a:p>
          <a:p>
            <a:pPr marL="0" indent="0" algn="l" fontAlgn="base">
              <a:lnSpc>
                <a:spcPct val="100000"/>
              </a:lnSpc>
              <a:spcBef>
                <a:spcPts val="0"/>
              </a:spcBef>
              <a:buNone/>
            </a:pPr>
            <a:r>
              <a:rPr lang="en-US" sz="2000" b="0" i="0" dirty="0">
                <a:solidFill>
                  <a:srgbClr val="7030A0"/>
                </a:solidFill>
                <a:effectLst/>
                <a:latin typeface="Saans Reg"/>
              </a:rPr>
              <a:t>racial</a:t>
            </a:r>
          </a:p>
          <a:p>
            <a:pPr marL="0" indent="0" algn="l" fontAlgn="base">
              <a:lnSpc>
                <a:spcPct val="100000"/>
              </a:lnSpc>
              <a:spcBef>
                <a:spcPts val="0"/>
              </a:spcBef>
              <a:buNone/>
            </a:pPr>
            <a:r>
              <a:rPr lang="en-US" sz="2000" b="0" i="0" dirty="0">
                <a:solidFill>
                  <a:srgbClr val="EE7612"/>
                </a:solidFill>
                <a:effectLst/>
                <a:latin typeface="Saans Reg"/>
              </a:rPr>
              <a:t>justice</a:t>
            </a:r>
          </a:p>
          <a:p>
            <a:pPr marL="0" indent="0" algn="l" fontAlgn="base">
              <a:lnSpc>
                <a:spcPct val="100000"/>
              </a:lnSpc>
              <a:spcBef>
                <a:spcPts val="0"/>
              </a:spcBef>
              <a:buNone/>
            </a:pPr>
            <a:r>
              <a:rPr lang="en-US" sz="2000" b="0" i="0" dirty="0">
                <a:solidFill>
                  <a:srgbClr val="00B050"/>
                </a:solidFill>
                <a:effectLst/>
                <a:latin typeface="Saans Reg"/>
              </a:rPr>
              <a:t>sense of belonging</a:t>
            </a:r>
          </a:p>
          <a:p>
            <a:pPr marL="0" indent="0" algn="l" fontAlgn="base">
              <a:lnSpc>
                <a:spcPct val="100000"/>
              </a:lnSpc>
              <a:spcBef>
                <a:spcPts val="0"/>
              </a:spcBef>
              <a:buNone/>
            </a:pPr>
            <a:r>
              <a:rPr lang="en-US" sz="2000" b="0" i="0" dirty="0">
                <a:solidFill>
                  <a:srgbClr val="7030A0"/>
                </a:solidFill>
                <a:effectLst/>
                <a:latin typeface="Saans Reg"/>
              </a:rPr>
              <a:t>sexual preferences</a:t>
            </a:r>
          </a:p>
          <a:p>
            <a:pPr marL="0" indent="0" algn="l" fontAlgn="base">
              <a:lnSpc>
                <a:spcPct val="100000"/>
              </a:lnSpc>
              <a:spcBef>
                <a:spcPts val="0"/>
              </a:spcBef>
              <a:buNone/>
            </a:pPr>
            <a:r>
              <a:rPr lang="en-US" sz="2000" b="0" i="0" dirty="0">
                <a:solidFill>
                  <a:srgbClr val="29160C"/>
                </a:solidFill>
                <a:effectLst/>
                <a:latin typeface="Saans Reg"/>
              </a:rPr>
              <a:t>social justice</a:t>
            </a:r>
          </a:p>
          <a:p>
            <a:pPr marL="0" indent="0" algn="l" fontAlgn="base">
              <a:lnSpc>
                <a:spcPct val="100000"/>
              </a:lnSpc>
              <a:spcBef>
                <a:spcPts val="0"/>
              </a:spcBef>
              <a:buNone/>
            </a:pPr>
            <a:r>
              <a:rPr lang="en-US" sz="2000" b="0" i="0" dirty="0">
                <a:solidFill>
                  <a:srgbClr val="29160C"/>
                </a:solidFill>
                <a:effectLst/>
                <a:latin typeface="Saans Reg"/>
              </a:rPr>
              <a:t>sociocultural</a:t>
            </a:r>
          </a:p>
          <a:p>
            <a:pPr marL="0" indent="0" algn="l" fontAlgn="base">
              <a:lnSpc>
                <a:spcPct val="100000"/>
              </a:lnSpc>
              <a:spcBef>
                <a:spcPts val="0"/>
              </a:spcBef>
              <a:buNone/>
            </a:pPr>
            <a:r>
              <a:rPr lang="en-US" sz="2000" b="0" i="0" dirty="0">
                <a:solidFill>
                  <a:srgbClr val="29160C"/>
                </a:solidFill>
                <a:effectLst/>
                <a:latin typeface="Saans Reg"/>
              </a:rPr>
              <a:t>socioeconomic</a:t>
            </a:r>
          </a:p>
          <a:p>
            <a:pPr marL="0" indent="0" algn="l" fontAlgn="base">
              <a:lnSpc>
                <a:spcPct val="100000"/>
              </a:lnSpc>
              <a:spcBef>
                <a:spcPts val="0"/>
              </a:spcBef>
              <a:buNone/>
            </a:pPr>
            <a:r>
              <a:rPr lang="en-US" sz="2000" b="0" i="0" dirty="0">
                <a:solidFill>
                  <a:srgbClr val="29160C"/>
                </a:solidFill>
                <a:effectLst/>
                <a:latin typeface="Saans Reg"/>
              </a:rPr>
              <a:t>status</a:t>
            </a:r>
          </a:p>
          <a:p>
            <a:pPr marL="0" indent="0" algn="l" fontAlgn="base">
              <a:lnSpc>
                <a:spcPct val="100000"/>
              </a:lnSpc>
              <a:spcBef>
                <a:spcPts val="0"/>
              </a:spcBef>
              <a:buNone/>
            </a:pPr>
            <a:r>
              <a:rPr lang="en-US" sz="2000" b="0" i="0" dirty="0">
                <a:solidFill>
                  <a:srgbClr val="7030A0"/>
                </a:solidFill>
                <a:effectLst/>
                <a:latin typeface="Saans Reg"/>
              </a:rPr>
              <a:t>stereotypes</a:t>
            </a:r>
          </a:p>
          <a:p>
            <a:pPr marL="0" indent="0" algn="l" fontAlgn="base">
              <a:lnSpc>
                <a:spcPct val="100000"/>
              </a:lnSpc>
              <a:spcBef>
                <a:spcPts val="0"/>
              </a:spcBef>
              <a:buNone/>
            </a:pPr>
            <a:r>
              <a:rPr lang="en-US" sz="2000" b="0" i="0" dirty="0">
                <a:solidFill>
                  <a:srgbClr val="29160C"/>
                </a:solidFill>
                <a:effectLst/>
                <a:latin typeface="Saans Reg"/>
              </a:rPr>
              <a:t>systemic</a:t>
            </a:r>
          </a:p>
          <a:p>
            <a:pPr marL="0" indent="0" algn="l" fontAlgn="base">
              <a:lnSpc>
                <a:spcPct val="100000"/>
              </a:lnSpc>
              <a:spcBef>
                <a:spcPts val="0"/>
              </a:spcBef>
              <a:buNone/>
            </a:pPr>
            <a:r>
              <a:rPr lang="en-US" sz="2000" b="0" i="0" dirty="0">
                <a:solidFill>
                  <a:srgbClr val="0070C0"/>
                </a:solidFill>
                <a:effectLst/>
                <a:latin typeface="Saans Reg"/>
              </a:rPr>
              <a:t>trauma</a:t>
            </a:r>
          </a:p>
          <a:p>
            <a:pPr marL="0" indent="0" algn="l" fontAlgn="base">
              <a:lnSpc>
                <a:spcPct val="100000"/>
              </a:lnSpc>
              <a:spcBef>
                <a:spcPts val="0"/>
              </a:spcBef>
              <a:buNone/>
            </a:pPr>
            <a:r>
              <a:rPr lang="en-US" sz="2000" b="0" i="0" dirty="0">
                <a:solidFill>
                  <a:srgbClr val="7030A0"/>
                </a:solidFill>
                <a:effectLst/>
                <a:latin typeface="Saans Reg"/>
              </a:rPr>
              <a:t>underappreciated</a:t>
            </a:r>
          </a:p>
          <a:p>
            <a:pPr marL="0" indent="0" algn="l" fontAlgn="base">
              <a:lnSpc>
                <a:spcPct val="100000"/>
              </a:lnSpc>
              <a:spcBef>
                <a:spcPts val="0"/>
              </a:spcBef>
              <a:buNone/>
            </a:pPr>
            <a:r>
              <a:rPr lang="en-US" sz="2000" b="0" i="0" dirty="0">
                <a:solidFill>
                  <a:srgbClr val="7030A0"/>
                </a:solidFill>
                <a:effectLst/>
                <a:latin typeface="Saans Reg"/>
              </a:rPr>
              <a:t>underrepresented</a:t>
            </a:r>
          </a:p>
          <a:p>
            <a:pPr marL="0" indent="0" algn="l" fontAlgn="base">
              <a:lnSpc>
                <a:spcPct val="100000"/>
              </a:lnSpc>
              <a:spcBef>
                <a:spcPts val="0"/>
              </a:spcBef>
              <a:buNone/>
            </a:pPr>
            <a:r>
              <a:rPr lang="en-US" sz="2000" b="0" i="0" dirty="0">
                <a:solidFill>
                  <a:srgbClr val="7030A0"/>
                </a:solidFill>
                <a:effectLst/>
                <a:latin typeface="Saans Reg"/>
              </a:rPr>
              <a:t>underserved</a:t>
            </a:r>
          </a:p>
          <a:p>
            <a:pPr marL="0" indent="0" algn="l" fontAlgn="base">
              <a:lnSpc>
                <a:spcPct val="100000"/>
              </a:lnSpc>
              <a:spcBef>
                <a:spcPts val="0"/>
              </a:spcBef>
              <a:buNone/>
            </a:pPr>
            <a:r>
              <a:rPr lang="en-US" sz="2000" b="0" i="0" dirty="0">
                <a:solidFill>
                  <a:srgbClr val="0070C0"/>
                </a:solidFill>
                <a:effectLst/>
                <a:latin typeface="Saans Reg"/>
              </a:rPr>
              <a:t>victim</a:t>
            </a:r>
          </a:p>
          <a:p>
            <a:pPr marL="0" indent="0" algn="l" fontAlgn="base">
              <a:lnSpc>
                <a:spcPct val="100000"/>
              </a:lnSpc>
              <a:spcBef>
                <a:spcPts val="0"/>
              </a:spcBef>
              <a:buNone/>
            </a:pPr>
            <a:r>
              <a:rPr lang="en-US" sz="2000" b="0" i="0" dirty="0">
                <a:solidFill>
                  <a:srgbClr val="0070C0"/>
                </a:solidFill>
                <a:effectLst/>
                <a:latin typeface="Saans Reg"/>
              </a:rPr>
              <a:t>women</a:t>
            </a:r>
          </a:p>
        </p:txBody>
      </p:sp>
      <p:sp>
        <p:nvSpPr>
          <p:cNvPr id="2" name="Title 1">
            <a:extLst>
              <a:ext uri="{FF2B5EF4-FFF2-40B4-BE49-F238E27FC236}">
                <a16:creationId xmlns:a16="http://schemas.microsoft.com/office/drawing/2014/main" id="{5DCE3199-E344-D6FD-425C-354F571F0C63}"/>
              </a:ext>
            </a:extLst>
          </p:cNvPr>
          <p:cNvSpPr>
            <a:spLocks noGrp="1"/>
          </p:cNvSpPr>
          <p:nvPr>
            <p:ph type="title"/>
          </p:nvPr>
        </p:nvSpPr>
        <p:spPr>
          <a:xfrm>
            <a:off x="433755" y="256282"/>
            <a:ext cx="9091245" cy="1325563"/>
          </a:xfrm>
        </p:spPr>
        <p:txBody>
          <a:bodyPr>
            <a:normAutofit/>
          </a:bodyPr>
          <a:lstStyle/>
          <a:p>
            <a:r>
              <a:rPr lang="en-US" dirty="0"/>
              <a:t>Trigger Words</a:t>
            </a:r>
          </a:p>
        </p:txBody>
      </p:sp>
      <p:pic>
        <p:nvPicPr>
          <p:cNvPr id="4" name="Picture 3" descr="A blue and orange logo&#10;&#10;Description automatically generated">
            <a:extLst>
              <a:ext uri="{FF2B5EF4-FFF2-40B4-BE49-F238E27FC236}">
                <a16:creationId xmlns:a16="http://schemas.microsoft.com/office/drawing/2014/main" id="{D41EF3AF-EFD9-68AB-7930-886C843A91BA}"/>
              </a:ext>
            </a:extLst>
          </p:cNvPr>
          <p:cNvPicPr>
            <a:picLocks noChangeAspect="1"/>
          </p:cNvPicPr>
          <p:nvPr/>
        </p:nvPicPr>
        <p:blipFill>
          <a:blip r:embed="rId4">
            <a:extLst>
              <a:ext uri="{28A0092B-C50C-407E-A947-70E740481C1C}">
                <a14:useLocalDpi xmlns:a14="http://schemas.microsoft.com/office/drawing/2010/main" val="0"/>
              </a:ext>
            </a:extLst>
          </a:blip>
          <a:srcRect l="1865" t="24309" r="-1865" b="22972"/>
          <a:stretch/>
        </p:blipFill>
        <p:spPr>
          <a:xfrm>
            <a:off x="9404895" y="433809"/>
            <a:ext cx="2514402" cy="1325563"/>
          </a:xfrm>
          <a:prstGeom prst="rect">
            <a:avLst/>
          </a:prstGeom>
        </p:spPr>
      </p:pic>
      <p:sp>
        <p:nvSpPr>
          <p:cNvPr id="8" name="TextBox 7">
            <a:extLst>
              <a:ext uri="{FF2B5EF4-FFF2-40B4-BE49-F238E27FC236}">
                <a16:creationId xmlns:a16="http://schemas.microsoft.com/office/drawing/2014/main" id="{D3F4C6FD-F9BE-2A50-B62A-6779B17646B2}"/>
              </a:ext>
            </a:extLst>
          </p:cNvPr>
          <p:cNvSpPr txBox="1"/>
          <p:nvPr/>
        </p:nvSpPr>
        <p:spPr>
          <a:xfrm>
            <a:off x="433755" y="1622984"/>
            <a:ext cx="11664460" cy="496098"/>
          </a:xfrm>
          <a:prstGeom prst="rect">
            <a:avLst/>
          </a:prstGeom>
          <a:noFill/>
        </p:spPr>
        <p:txBody>
          <a:bodyPr wrap="square">
            <a:spAutoFit/>
          </a:bodyPr>
          <a:lstStyle/>
          <a:p>
            <a:pPr>
              <a:lnSpc>
                <a:spcPct val="115000"/>
              </a:lnSpc>
              <a:spcAft>
                <a:spcPts val="800"/>
              </a:spcAft>
            </a:pPr>
            <a:r>
              <a:rPr lang="en-US" sz="2400" b="1" kern="100" dirty="0">
                <a:solidFill>
                  <a:srgbClr val="00B050"/>
                </a:solidFill>
                <a:latin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Banned and Trigger Words </a:t>
            </a:r>
            <a:r>
              <a:rPr lang="en-US" sz="2400" b="1" kern="100" dirty="0">
                <a:solidFill>
                  <a:srgbClr val="00B050"/>
                </a:solidFill>
                <a:latin typeface="Aptos" panose="020B0004020202020204" pitchFamily="34" charset="0"/>
                <a:cs typeface="Times New Roman" panose="02020603050405020304" pitchFamily="18" charset="0"/>
              </a:rPr>
              <a:t>in Federal Grant Writing in the Trump Administration 2.0</a:t>
            </a:r>
          </a:p>
        </p:txBody>
      </p:sp>
      <p:sp>
        <p:nvSpPr>
          <p:cNvPr id="3" name="TextBox 2">
            <a:extLst>
              <a:ext uri="{FF2B5EF4-FFF2-40B4-BE49-F238E27FC236}">
                <a16:creationId xmlns:a16="http://schemas.microsoft.com/office/drawing/2014/main" id="{E82685E4-ABDF-76A5-2910-34ACC252AE31}"/>
              </a:ext>
            </a:extLst>
          </p:cNvPr>
          <p:cNvSpPr txBox="1"/>
          <p:nvPr/>
        </p:nvSpPr>
        <p:spPr>
          <a:xfrm>
            <a:off x="9733651" y="5457597"/>
            <a:ext cx="2145323" cy="1107996"/>
          </a:xfrm>
          <a:prstGeom prst="rect">
            <a:avLst/>
          </a:prstGeom>
          <a:noFill/>
        </p:spPr>
        <p:txBody>
          <a:bodyPr wrap="square" rtlCol="0">
            <a:spAutoFit/>
          </a:bodyPr>
          <a:lstStyle/>
          <a:p>
            <a:pPr algn="ctr"/>
            <a:r>
              <a:rPr lang="en-US" sz="1100" dirty="0">
                <a:solidFill>
                  <a:srgbClr val="006699"/>
                </a:solidFill>
              </a:rPr>
              <a:t>NOTE: The colors are my attempt to organize this list into words that I might associate with DEI vs others, which honestly just surprised me. </a:t>
            </a:r>
          </a:p>
          <a:p>
            <a:pPr algn="ctr"/>
            <a:r>
              <a:rPr lang="en-US" sz="1100" dirty="0">
                <a:solidFill>
                  <a:srgbClr val="006699"/>
                </a:solidFill>
              </a:rPr>
              <a:t>    ~ Susan Landay</a:t>
            </a:r>
          </a:p>
        </p:txBody>
      </p:sp>
    </p:spTree>
    <p:extLst>
      <p:ext uri="{BB962C8B-B14F-4D97-AF65-F5344CB8AC3E}">
        <p14:creationId xmlns:p14="http://schemas.microsoft.com/office/powerpoint/2010/main" val="2972751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F5D87-B75B-B0AB-1C73-0BBD7D24E2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B4D77B-2BD2-DE4C-997D-8BB3293C125C}"/>
              </a:ext>
            </a:extLst>
          </p:cNvPr>
          <p:cNvSpPr>
            <a:spLocks noGrp="1"/>
          </p:cNvSpPr>
          <p:nvPr>
            <p:ph type="title"/>
          </p:nvPr>
        </p:nvSpPr>
        <p:spPr>
          <a:xfrm>
            <a:off x="598352" y="256282"/>
            <a:ext cx="8926648" cy="1325563"/>
          </a:xfrm>
        </p:spPr>
        <p:txBody>
          <a:bodyPr>
            <a:normAutofit/>
          </a:bodyPr>
          <a:lstStyle/>
          <a:p>
            <a:r>
              <a:rPr lang="en-US" dirty="0"/>
              <a:t>NEW Words?</a:t>
            </a:r>
          </a:p>
        </p:txBody>
      </p:sp>
      <p:pic>
        <p:nvPicPr>
          <p:cNvPr id="4" name="Picture 3" descr="A blue and orange logo&#10;&#10;Description automatically generated">
            <a:extLst>
              <a:ext uri="{FF2B5EF4-FFF2-40B4-BE49-F238E27FC236}">
                <a16:creationId xmlns:a16="http://schemas.microsoft.com/office/drawing/2014/main" id="{272D02B0-6260-3595-D787-9576DB1F370E}"/>
              </a:ext>
            </a:extLst>
          </p:cNvPr>
          <p:cNvPicPr>
            <a:picLocks noChangeAspect="1"/>
          </p:cNvPicPr>
          <p:nvPr/>
        </p:nvPicPr>
        <p:blipFill>
          <a:blip r:embed="rId3">
            <a:extLst>
              <a:ext uri="{28A0092B-C50C-407E-A947-70E740481C1C}">
                <a14:useLocalDpi xmlns:a14="http://schemas.microsoft.com/office/drawing/2010/main" val="0"/>
              </a:ext>
            </a:extLst>
          </a:blip>
          <a:srcRect l="1865" t="24309" r="-1865" b="22972"/>
          <a:stretch/>
        </p:blipFill>
        <p:spPr>
          <a:xfrm>
            <a:off x="9525000" y="173244"/>
            <a:ext cx="2514402" cy="1325563"/>
          </a:xfrm>
          <a:prstGeom prst="rect">
            <a:avLst/>
          </a:prstGeom>
        </p:spPr>
      </p:pic>
      <p:sp>
        <p:nvSpPr>
          <p:cNvPr id="11" name="Subtitle 2">
            <a:extLst>
              <a:ext uri="{FF2B5EF4-FFF2-40B4-BE49-F238E27FC236}">
                <a16:creationId xmlns:a16="http://schemas.microsoft.com/office/drawing/2014/main" id="{6051C054-E56D-60D2-65E0-124EB1B04795}"/>
              </a:ext>
            </a:extLst>
          </p:cNvPr>
          <p:cNvSpPr txBox="1">
            <a:spLocks/>
          </p:cNvSpPr>
          <p:nvPr/>
        </p:nvSpPr>
        <p:spPr>
          <a:xfrm>
            <a:off x="598352" y="1290903"/>
            <a:ext cx="7303002" cy="5156789"/>
          </a:xfrm>
          <a:prstGeom prst="rect">
            <a:avLst/>
          </a:prstGeom>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ts val="0"/>
              </a:spcBef>
              <a:buNone/>
            </a:pPr>
            <a:r>
              <a:rPr lang="en-US" dirty="0">
                <a:solidFill>
                  <a:srgbClr val="00B050"/>
                </a:solidFill>
                <a:latin typeface="Saans Reg"/>
              </a:rPr>
              <a:t>Authenticity</a:t>
            </a:r>
          </a:p>
          <a:p>
            <a:pPr marL="0" indent="0" fontAlgn="base">
              <a:lnSpc>
                <a:spcPct val="100000"/>
              </a:lnSpc>
              <a:spcBef>
                <a:spcPts val="0"/>
              </a:spcBef>
              <a:buNone/>
            </a:pPr>
            <a:r>
              <a:rPr lang="en-US" dirty="0">
                <a:solidFill>
                  <a:srgbClr val="00B050"/>
                </a:solidFill>
                <a:latin typeface="Saans Reg"/>
              </a:rPr>
              <a:t>Civility</a:t>
            </a:r>
          </a:p>
          <a:p>
            <a:pPr marL="0" indent="0" fontAlgn="base">
              <a:lnSpc>
                <a:spcPct val="100000"/>
              </a:lnSpc>
              <a:spcBef>
                <a:spcPts val="0"/>
              </a:spcBef>
              <a:buNone/>
            </a:pPr>
            <a:r>
              <a:rPr lang="en-US" dirty="0">
                <a:solidFill>
                  <a:srgbClr val="00B050"/>
                </a:solidFill>
                <a:latin typeface="Saans Reg"/>
              </a:rPr>
              <a:t>Commonality </a:t>
            </a:r>
          </a:p>
          <a:p>
            <a:pPr marL="0" indent="0" fontAlgn="base">
              <a:lnSpc>
                <a:spcPct val="100000"/>
              </a:lnSpc>
              <a:spcBef>
                <a:spcPts val="0"/>
              </a:spcBef>
              <a:buNone/>
            </a:pPr>
            <a:r>
              <a:rPr lang="en-US" dirty="0">
                <a:solidFill>
                  <a:srgbClr val="00B050"/>
                </a:solidFill>
                <a:latin typeface="Saans Reg"/>
              </a:rPr>
              <a:t>Comfort</a:t>
            </a:r>
          </a:p>
          <a:p>
            <a:pPr marL="0" indent="0" fontAlgn="base">
              <a:lnSpc>
                <a:spcPct val="100000"/>
              </a:lnSpc>
              <a:spcBef>
                <a:spcPts val="0"/>
              </a:spcBef>
              <a:buNone/>
            </a:pPr>
            <a:r>
              <a:rPr lang="en-US" b="0" i="0" dirty="0">
                <a:solidFill>
                  <a:srgbClr val="00B050"/>
                </a:solidFill>
                <a:effectLst/>
                <a:latin typeface="Saans Reg"/>
              </a:rPr>
              <a:t>Compassion</a:t>
            </a:r>
          </a:p>
          <a:p>
            <a:pPr marL="0" indent="0" fontAlgn="base">
              <a:lnSpc>
                <a:spcPct val="100000"/>
              </a:lnSpc>
              <a:spcBef>
                <a:spcPts val="0"/>
              </a:spcBef>
              <a:buNone/>
            </a:pPr>
            <a:r>
              <a:rPr lang="en-US" b="0" i="0" dirty="0">
                <a:solidFill>
                  <a:srgbClr val="00B050"/>
                </a:solidFill>
                <a:effectLst/>
                <a:latin typeface="Saans Reg"/>
              </a:rPr>
              <a:t>Cultural Sensitivity</a:t>
            </a:r>
          </a:p>
          <a:p>
            <a:pPr marL="0" indent="0" algn="l" fontAlgn="base">
              <a:lnSpc>
                <a:spcPct val="100000"/>
              </a:lnSpc>
              <a:spcBef>
                <a:spcPts val="0"/>
              </a:spcBef>
              <a:buNone/>
            </a:pPr>
            <a:r>
              <a:rPr lang="en-US" dirty="0">
                <a:solidFill>
                  <a:srgbClr val="00B050"/>
                </a:solidFill>
                <a:latin typeface="Saans Reg"/>
              </a:rPr>
              <a:t>Dignity</a:t>
            </a:r>
          </a:p>
          <a:p>
            <a:pPr marL="0" indent="0" fontAlgn="base">
              <a:lnSpc>
                <a:spcPct val="100000"/>
              </a:lnSpc>
              <a:spcBef>
                <a:spcPts val="0"/>
              </a:spcBef>
              <a:buNone/>
            </a:pPr>
            <a:r>
              <a:rPr lang="en-US" dirty="0">
                <a:solidFill>
                  <a:srgbClr val="00B050"/>
                </a:solidFill>
                <a:latin typeface="Saans Reg"/>
              </a:rPr>
              <a:t>Emotional Intelligence</a:t>
            </a:r>
          </a:p>
          <a:p>
            <a:pPr marL="0" indent="0" fontAlgn="base">
              <a:lnSpc>
                <a:spcPct val="100000"/>
              </a:lnSpc>
              <a:spcBef>
                <a:spcPts val="0"/>
              </a:spcBef>
              <a:buNone/>
            </a:pPr>
            <a:r>
              <a:rPr lang="en-US" dirty="0">
                <a:solidFill>
                  <a:srgbClr val="00B050"/>
                </a:solidFill>
                <a:latin typeface="Saans Reg"/>
              </a:rPr>
              <a:t>Empathy</a:t>
            </a:r>
          </a:p>
          <a:p>
            <a:pPr marL="0" indent="0" fontAlgn="base">
              <a:lnSpc>
                <a:spcPct val="100000"/>
              </a:lnSpc>
              <a:spcBef>
                <a:spcPts val="0"/>
              </a:spcBef>
              <a:buNone/>
            </a:pPr>
            <a:r>
              <a:rPr lang="en-US" b="0" i="0" dirty="0">
                <a:solidFill>
                  <a:srgbClr val="00B050"/>
                </a:solidFill>
                <a:effectLst/>
                <a:latin typeface="Saans Reg"/>
              </a:rPr>
              <a:t>Ethics</a:t>
            </a:r>
          </a:p>
          <a:p>
            <a:pPr marL="0" indent="0" fontAlgn="base">
              <a:lnSpc>
                <a:spcPct val="100000"/>
              </a:lnSpc>
              <a:spcBef>
                <a:spcPts val="0"/>
              </a:spcBef>
              <a:buNone/>
            </a:pPr>
            <a:r>
              <a:rPr lang="en-US" dirty="0">
                <a:solidFill>
                  <a:srgbClr val="00B050"/>
                </a:solidFill>
                <a:latin typeface="Saans Reg"/>
              </a:rPr>
              <a:t>Honesty</a:t>
            </a:r>
          </a:p>
          <a:p>
            <a:pPr marL="0" indent="0" fontAlgn="base">
              <a:lnSpc>
                <a:spcPct val="100000"/>
              </a:lnSpc>
              <a:spcBef>
                <a:spcPts val="0"/>
              </a:spcBef>
              <a:buNone/>
            </a:pPr>
            <a:r>
              <a:rPr lang="en-US" dirty="0">
                <a:solidFill>
                  <a:srgbClr val="00B050"/>
                </a:solidFill>
                <a:latin typeface="Saans Reg"/>
              </a:rPr>
              <a:t>Individuality</a:t>
            </a:r>
          </a:p>
          <a:p>
            <a:pPr marL="0" indent="0" fontAlgn="base">
              <a:lnSpc>
                <a:spcPct val="100000"/>
              </a:lnSpc>
              <a:spcBef>
                <a:spcPts val="0"/>
              </a:spcBef>
              <a:buNone/>
            </a:pPr>
            <a:r>
              <a:rPr lang="en-US" dirty="0">
                <a:solidFill>
                  <a:srgbClr val="00B050"/>
                </a:solidFill>
                <a:latin typeface="Saans Reg"/>
              </a:rPr>
              <a:t>Integrity</a:t>
            </a:r>
          </a:p>
          <a:p>
            <a:pPr marL="0" indent="0" fontAlgn="base">
              <a:lnSpc>
                <a:spcPct val="100000"/>
              </a:lnSpc>
              <a:spcBef>
                <a:spcPts val="0"/>
              </a:spcBef>
              <a:buNone/>
            </a:pPr>
            <a:r>
              <a:rPr lang="en-US" dirty="0">
                <a:solidFill>
                  <a:srgbClr val="00B050"/>
                </a:solidFill>
                <a:latin typeface="Saans Reg"/>
              </a:rPr>
              <a:t>Knowledge</a:t>
            </a:r>
          </a:p>
          <a:p>
            <a:pPr marL="0" indent="0" fontAlgn="base">
              <a:lnSpc>
                <a:spcPct val="100000"/>
              </a:lnSpc>
              <a:spcBef>
                <a:spcPts val="0"/>
              </a:spcBef>
              <a:buNone/>
            </a:pPr>
            <a:r>
              <a:rPr lang="en-US" dirty="0">
                <a:solidFill>
                  <a:srgbClr val="00B050"/>
                </a:solidFill>
                <a:latin typeface="Saans Reg"/>
              </a:rPr>
              <a:t>Resilience</a:t>
            </a:r>
          </a:p>
          <a:p>
            <a:pPr marL="0" indent="0" fontAlgn="base">
              <a:lnSpc>
                <a:spcPct val="100000"/>
              </a:lnSpc>
              <a:spcBef>
                <a:spcPts val="0"/>
              </a:spcBef>
              <a:buNone/>
            </a:pPr>
            <a:r>
              <a:rPr lang="en-US" dirty="0">
                <a:solidFill>
                  <a:srgbClr val="00B050"/>
                </a:solidFill>
                <a:latin typeface="Saans Reg"/>
              </a:rPr>
              <a:t>Power</a:t>
            </a:r>
          </a:p>
          <a:p>
            <a:pPr marL="0" indent="0" fontAlgn="base">
              <a:lnSpc>
                <a:spcPct val="100000"/>
              </a:lnSpc>
              <a:spcBef>
                <a:spcPts val="0"/>
              </a:spcBef>
              <a:buNone/>
            </a:pPr>
            <a:r>
              <a:rPr lang="en-US" dirty="0">
                <a:solidFill>
                  <a:srgbClr val="00B050"/>
                </a:solidFill>
                <a:latin typeface="Saans Reg"/>
              </a:rPr>
              <a:t>Respect</a:t>
            </a:r>
          </a:p>
          <a:p>
            <a:pPr marL="0" indent="0" fontAlgn="base">
              <a:lnSpc>
                <a:spcPct val="100000"/>
              </a:lnSpc>
              <a:spcBef>
                <a:spcPts val="0"/>
              </a:spcBef>
              <a:buNone/>
            </a:pPr>
            <a:r>
              <a:rPr lang="en-US" dirty="0">
                <a:solidFill>
                  <a:srgbClr val="00B050"/>
                </a:solidFill>
                <a:latin typeface="Saans Reg"/>
              </a:rPr>
              <a:t>Safety</a:t>
            </a:r>
          </a:p>
          <a:p>
            <a:pPr marL="0" indent="0" fontAlgn="base">
              <a:lnSpc>
                <a:spcPct val="100000"/>
              </a:lnSpc>
              <a:spcBef>
                <a:spcPts val="0"/>
              </a:spcBef>
              <a:buNone/>
            </a:pPr>
            <a:r>
              <a:rPr lang="en-US" dirty="0">
                <a:solidFill>
                  <a:srgbClr val="00B050"/>
                </a:solidFill>
                <a:latin typeface="Saans Reg"/>
              </a:rPr>
              <a:t>Stigma</a:t>
            </a:r>
          </a:p>
          <a:p>
            <a:pPr marL="0" indent="0" fontAlgn="base">
              <a:lnSpc>
                <a:spcPct val="100000"/>
              </a:lnSpc>
              <a:spcBef>
                <a:spcPts val="0"/>
              </a:spcBef>
              <a:buNone/>
            </a:pPr>
            <a:r>
              <a:rPr lang="en-US" dirty="0">
                <a:solidFill>
                  <a:srgbClr val="00B050"/>
                </a:solidFill>
                <a:latin typeface="Saans Reg"/>
              </a:rPr>
              <a:t>Threat</a:t>
            </a:r>
          </a:p>
          <a:p>
            <a:pPr marL="0" indent="0" fontAlgn="base">
              <a:lnSpc>
                <a:spcPct val="100000"/>
              </a:lnSpc>
              <a:spcBef>
                <a:spcPts val="0"/>
              </a:spcBef>
              <a:buNone/>
            </a:pPr>
            <a:r>
              <a:rPr lang="en-US" dirty="0">
                <a:solidFill>
                  <a:srgbClr val="00B050"/>
                </a:solidFill>
                <a:latin typeface="Saans Reg"/>
              </a:rPr>
              <a:t>Transparency</a:t>
            </a:r>
          </a:p>
          <a:p>
            <a:pPr marL="0" indent="0" fontAlgn="base">
              <a:lnSpc>
                <a:spcPct val="100000"/>
              </a:lnSpc>
              <a:spcBef>
                <a:spcPts val="0"/>
              </a:spcBef>
              <a:buNone/>
            </a:pPr>
            <a:r>
              <a:rPr lang="en-US" dirty="0">
                <a:solidFill>
                  <a:srgbClr val="00B050"/>
                </a:solidFill>
                <a:latin typeface="Saans Reg"/>
              </a:rPr>
              <a:t>Trust</a:t>
            </a:r>
          </a:p>
          <a:p>
            <a:pPr marL="0" indent="0" algn="l" fontAlgn="base">
              <a:lnSpc>
                <a:spcPct val="100000"/>
              </a:lnSpc>
              <a:spcBef>
                <a:spcPts val="0"/>
              </a:spcBef>
              <a:buNone/>
            </a:pPr>
            <a:r>
              <a:rPr lang="en-US" dirty="0">
                <a:solidFill>
                  <a:srgbClr val="00B050"/>
                </a:solidFill>
                <a:latin typeface="Saans Reg"/>
              </a:rPr>
              <a:t>Unity</a:t>
            </a:r>
            <a:endParaRPr lang="en-US" sz="1400" b="0" i="0" dirty="0">
              <a:solidFill>
                <a:srgbClr val="0070C0"/>
              </a:solidFill>
              <a:effectLst/>
              <a:latin typeface="Saans Reg"/>
            </a:endParaRPr>
          </a:p>
        </p:txBody>
      </p:sp>
      <p:sp>
        <p:nvSpPr>
          <p:cNvPr id="3" name="TextBox 2">
            <a:extLst>
              <a:ext uri="{FF2B5EF4-FFF2-40B4-BE49-F238E27FC236}">
                <a16:creationId xmlns:a16="http://schemas.microsoft.com/office/drawing/2014/main" id="{BA3CF400-C494-CEE7-450C-F4D596CC74F7}"/>
              </a:ext>
            </a:extLst>
          </p:cNvPr>
          <p:cNvSpPr txBox="1"/>
          <p:nvPr/>
        </p:nvSpPr>
        <p:spPr>
          <a:xfrm>
            <a:off x="8184880" y="2409085"/>
            <a:ext cx="2680237" cy="496098"/>
          </a:xfrm>
          <a:prstGeom prst="rect">
            <a:avLst/>
          </a:prstGeom>
          <a:noFill/>
        </p:spPr>
        <p:txBody>
          <a:bodyPr wrap="square">
            <a:spAutoFit/>
          </a:bodyPr>
          <a:lstStyle/>
          <a:p>
            <a:pPr>
              <a:lnSpc>
                <a:spcPct val="115000"/>
              </a:lnSpc>
              <a:spcAft>
                <a:spcPts val="800"/>
              </a:spcAft>
            </a:pPr>
            <a:r>
              <a:rPr lang="en-US" sz="2400" b="1" kern="100" dirty="0">
                <a:solidFill>
                  <a:srgbClr val="00B050"/>
                </a:solidFill>
                <a:latin typeface="Aptos" panose="020B0004020202020204" pitchFamily="34" charset="0"/>
                <a:cs typeface="Times New Roman" panose="02020603050405020304" pitchFamily="18" charset="0"/>
              </a:rPr>
              <a:t>D. E. I.?</a:t>
            </a:r>
          </a:p>
        </p:txBody>
      </p:sp>
      <p:sp>
        <p:nvSpPr>
          <p:cNvPr id="5" name="Subtitle 2">
            <a:extLst>
              <a:ext uri="{FF2B5EF4-FFF2-40B4-BE49-F238E27FC236}">
                <a16:creationId xmlns:a16="http://schemas.microsoft.com/office/drawing/2014/main" id="{68A55D72-2787-E4FC-493F-57B4AD8B8334}"/>
              </a:ext>
            </a:extLst>
          </p:cNvPr>
          <p:cNvSpPr txBox="1">
            <a:spLocks/>
          </p:cNvSpPr>
          <p:nvPr/>
        </p:nvSpPr>
        <p:spPr>
          <a:xfrm>
            <a:off x="6866010" y="2945930"/>
            <a:ext cx="1604653" cy="2088129"/>
          </a:xfrm>
          <a:prstGeom prst="rect">
            <a:avLst/>
          </a:prstGeom>
        </p:spPr>
        <p:txBody>
          <a:bodyPr vert="horz" lIns="91440" tIns="45720" rIns="91440" bIns="45720"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base">
              <a:lnSpc>
                <a:spcPct val="100000"/>
              </a:lnSpc>
              <a:spcBef>
                <a:spcPts val="0"/>
              </a:spcBef>
              <a:buNone/>
            </a:pPr>
            <a:r>
              <a:rPr lang="en-US" sz="1800" dirty="0">
                <a:solidFill>
                  <a:srgbClr val="0070C0"/>
                </a:solidFill>
                <a:latin typeface="-apple-system"/>
              </a:rPr>
              <a:t>Deliver</a:t>
            </a:r>
          </a:p>
          <a:p>
            <a:pPr marL="0" indent="0" algn="l" fontAlgn="base">
              <a:lnSpc>
                <a:spcPct val="100000"/>
              </a:lnSpc>
              <a:spcBef>
                <a:spcPts val="0"/>
              </a:spcBef>
              <a:buNone/>
            </a:pPr>
            <a:r>
              <a:rPr lang="en-US" sz="1800" dirty="0">
                <a:solidFill>
                  <a:srgbClr val="0070C0"/>
                </a:solidFill>
                <a:latin typeface="-apple-system"/>
              </a:rPr>
              <a:t>Devoted</a:t>
            </a:r>
          </a:p>
          <a:p>
            <a:pPr marL="0" indent="0" algn="l" fontAlgn="base">
              <a:lnSpc>
                <a:spcPct val="100000"/>
              </a:lnSpc>
              <a:spcBef>
                <a:spcPts val="0"/>
              </a:spcBef>
              <a:buNone/>
            </a:pPr>
            <a:r>
              <a:rPr lang="en-US" sz="1800" dirty="0">
                <a:solidFill>
                  <a:srgbClr val="0070C0"/>
                </a:solidFill>
                <a:latin typeface="-apple-system"/>
              </a:rPr>
              <a:t>Delightful</a:t>
            </a:r>
          </a:p>
          <a:p>
            <a:pPr marL="0" indent="0" algn="l" fontAlgn="base">
              <a:lnSpc>
                <a:spcPct val="100000"/>
              </a:lnSpc>
              <a:spcBef>
                <a:spcPts val="0"/>
              </a:spcBef>
              <a:buNone/>
            </a:pPr>
            <a:r>
              <a:rPr lang="en-US" sz="1800" dirty="0">
                <a:solidFill>
                  <a:srgbClr val="0070C0"/>
                </a:solidFill>
                <a:latin typeface="-apple-system"/>
              </a:rPr>
              <a:t>Diplomacy</a:t>
            </a:r>
          </a:p>
          <a:p>
            <a:pPr marL="0" indent="0" algn="l" fontAlgn="base">
              <a:lnSpc>
                <a:spcPct val="100000"/>
              </a:lnSpc>
              <a:spcBef>
                <a:spcPts val="0"/>
              </a:spcBef>
              <a:buNone/>
            </a:pPr>
            <a:r>
              <a:rPr lang="en-US" sz="1800" dirty="0">
                <a:solidFill>
                  <a:srgbClr val="0070C0"/>
                </a:solidFill>
                <a:latin typeface="-apple-system"/>
              </a:rPr>
              <a:t>Driving</a:t>
            </a:r>
          </a:p>
          <a:p>
            <a:pPr marL="0" indent="0" algn="l" fontAlgn="base">
              <a:lnSpc>
                <a:spcPct val="100000"/>
              </a:lnSpc>
              <a:spcBef>
                <a:spcPts val="0"/>
              </a:spcBef>
              <a:buNone/>
            </a:pPr>
            <a:r>
              <a:rPr lang="en-US" sz="1800" dirty="0">
                <a:solidFill>
                  <a:srgbClr val="0070C0"/>
                </a:solidFill>
                <a:latin typeface="-apple-system"/>
              </a:rPr>
              <a:t>Dynamic</a:t>
            </a:r>
          </a:p>
          <a:p>
            <a:pPr marL="0" indent="0" algn="l" fontAlgn="base">
              <a:lnSpc>
                <a:spcPct val="100000"/>
              </a:lnSpc>
              <a:spcBef>
                <a:spcPts val="0"/>
              </a:spcBef>
              <a:buNone/>
            </a:pPr>
            <a:r>
              <a:rPr lang="en-US" sz="1800" dirty="0">
                <a:solidFill>
                  <a:srgbClr val="0070C0"/>
                </a:solidFill>
                <a:latin typeface="-apple-system"/>
              </a:rPr>
              <a:t>Determination</a:t>
            </a:r>
          </a:p>
          <a:p>
            <a:pPr marL="0" indent="0" algn="l" fontAlgn="base">
              <a:lnSpc>
                <a:spcPct val="100000"/>
              </a:lnSpc>
              <a:spcBef>
                <a:spcPts val="0"/>
              </a:spcBef>
              <a:buNone/>
            </a:pPr>
            <a:r>
              <a:rPr lang="en-US" sz="1800" dirty="0">
                <a:solidFill>
                  <a:srgbClr val="0070C0"/>
                </a:solidFill>
                <a:latin typeface="-apple-system"/>
              </a:rPr>
              <a:t>Dignity</a:t>
            </a:r>
          </a:p>
          <a:p>
            <a:pPr marL="0" indent="0" algn="l" fontAlgn="base">
              <a:lnSpc>
                <a:spcPct val="100000"/>
              </a:lnSpc>
              <a:spcBef>
                <a:spcPts val="0"/>
              </a:spcBef>
              <a:buNone/>
            </a:pPr>
            <a:endParaRPr lang="en-US" sz="1800" dirty="0">
              <a:solidFill>
                <a:srgbClr val="0070C0"/>
              </a:solidFill>
              <a:latin typeface="-apple-system"/>
            </a:endParaRPr>
          </a:p>
          <a:p>
            <a:pPr marL="0" indent="0" algn="l" fontAlgn="base">
              <a:lnSpc>
                <a:spcPct val="100000"/>
              </a:lnSpc>
              <a:spcBef>
                <a:spcPts val="0"/>
              </a:spcBef>
              <a:buNone/>
            </a:pPr>
            <a:endParaRPr lang="en-US" sz="1400" b="0" i="0" dirty="0">
              <a:solidFill>
                <a:srgbClr val="0070C0"/>
              </a:solidFill>
              <a:effectLst/>
              <a:latin typeface="Saans Reg"/>
            </a:endParaRPr>
          </a:p>
        </p:txBody>
      </p:sp>
      <p:sp>
        <p:nvSpPr>
          <p:cNvPr id="6" name="Subtitle 2">
            <a:extLst>
              <a:ext uri="{FF2B5EF4-FFF2-40B4-BE49-F238E27FC236}">
                <a16:creationId xmlns:a16="http://schemas.microsoft.com/office/drawing/2014/main" id="{1F03CEBB-B64A-1990-AFCF-A50FD1F73122}"/>
              </a:ext>
            </a:extLst>
          </p:cNvPr>
          <p:cNvSpPr txBox="1">
            <a:spLocks/>
          </p:cNvSpPr>
          <p:nvPr/>
        </p:nvSpPr>
        <p:spPr>
          <a:xfrm>
            <a:off x="6332188" y="5492293"/>
            <a:ext cx="8579566" cy="1282022"/>
          </a:xfrm>
          <a:prstGeom prst="rect">
            <a:avLst/>
          </a:prstGeom>
        </p:spPr>
        <p:txBody>
          <a:bodyPr vert="horz" lIns="91440" tIns="45720" rIns="91440" bIns="45720" numCol="3"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base">
              <a:lnSpc>
                <a:spcPct val="100000"/>
              </a:lnSpc>
              <a:spcBef>
                <a:spcPts val="0"/>
              </a:spcBef>
              <a:buNone/>
            </a:pPr>
            <a:r>
              <a:rPr lang="en-US" sz="1400" b="0" i="0" dirty="0">
                <a:effectLst/>
                <a:latin typeface="-apple-system"/>
              </a:rPr>
              <a:t>Delivering Enterprise Inclusivity</a:t>
            </a:r>
            <a:br>
              <a:rPr lang="en-US" sz="1400" b="0" i="0" dirty="0">
                <a:effectLst/>
                <a:latin typeface="-apple-system"/>
              </a:rPr>
            </a:br>
            <a:r>
              <a:rPr lang="en-US" sz="1400" b="0" i="0" dirty="0">
                <a:effectLst/>
                <a:latin typeface="-apple-system"/>
              </a:rPr>
              <a:t>Delivering Enterprise Inspiration</a:t>
            </a:r>
            <a:br>
              <a:rPr lang="en-US" sz="1400" b="0" i="0" dirty="0">
                <a:effectLst/>
                <a:latin typeface="-apple-system"/>
              </a:rPr>
            </a:br>
            <a:r>
              <a:rPr lang="en-US" sz="1400" b="0" i="0" dirty="0">
                <a:effectLst/>
                <a:latin typeface="-apple-system"/>
              </a:rPr>
              <a:t>Devoted to Exceptional Ingenuity</a:t>
            </a:r>
            <a:br>
              <a:rPr lang="en-US" sz="1400" b="0" i="0" dirty="0">
                <a:effectLst/>
                <a:latin typeface="-apple-system"/>
              </a:rPr>
            </a:br>
            <a:r>
              <a:rPr lang="en-US" sz="1400" b="0" i="0" dirty="0">
                <a:effectLst/>
                <a:latin typeface="-apple-system"/>
              </a:rPr>
              <a:t>Delightful Expressions of Inclusivity</a:t>
            </a:r>
            <a:br>
              <a:rPr lang="en-US" sz="1400" b="0" i="0" dirty="0">
                <a:effectLst/>
                <a:latin typeface="-apple-system"/>
              </a:rPr>
            </a:br>
            <a:r>
              <a:rPr lang="en-US" sz="1400" b="0" i="0" dirty="0">
                <a:effectLst/>
                <a:latin typeface="-apple-system"/>
              </a:rPr>
              <a:t>Diplomacy. Enrichment. Impact.</a:t>
            </a:r>
            <a:br>
              <a:rPr lang="en-US" sz="1400" b="0" i="0" dirty="0">
                <a:effectLst/>
                <a:latin typeface="-apple-system"/>
              </a:rPr>
            </a:br>
            <a:r>
              <a:rPr lang="en-US" sz="1400" b="0" i="0" dirty="0">
                <a:effectLst/>
                <a:latin typeface="-apple-system"/>
              </a:rPr>
              <a:t>Driving. Engaging. Insightful.</a:t>
            </a:r>
            <a:br>
              <a:rPr lang="en-US" sz="1400" b="0" i="0" dirty="0">
                <a:effectLst/>
                <a:latin typeface="-apple-system"/>
              </a:rPr>
            </a:br>
            <a:r>
              <a:rPr lang="en-US" sz="1400" b="0" i="0" dirty="0">
                <a:effectLst/>
                <a:latin typeface="-apple-system"/>
              </a:rPr>
              <a:t>Dynamically Empowering Individuality</a:t>
            </a:r>
            <a:br>
              <a:rPr lang="en-US" sz="1400" b="0" i="0" dirty="0">
                <a:effectLst/>
                <a:latin typeface="-apple-system"/>
              </a:rPr>
            </a:br>
            <a:r>
              <a:rPr lang="en-US" sz="1400" b="0" i="0" dirty="0">
                <a:effectLst/>
                <a:latin typeface="-apple-system"/>
              </a:rPr>
              <a:t>Delivering &amp; Enabling Innovation</a:t>
            </a:r>
            <a:br>
              <a:rPr lang="en-US" sz="1400" b="0" i="0" dirty="0">
                <a:effectLst/>
                <a:latin typeface="-apple-system"/>
              </a:rPr>
            </a:br>
            <a:r>
              <a:rPr lang="en-US" sz="1400" b="0" i="0" dirty="0">
                <a:effectLst/>
                <a:latin typeface="-apple-system"/>
              </a:rPr>
              <a:t>Driving Enterprise Insight</a:t>
            </a:r>
            <a:endParaRPr lang="en-US" sz="1800" dirty="0">
              <a:solidFill>
                <a:srgbClr val="0070C0"/>
              </a:solidFill>
              <a:latin typeface="Saans Reg"/>
            </a:endParaRPr>
          </a:p>
          <a:p>
            <a:pPr marL="0" indent="0" algn="l" fontAlgn="base">
              <a:lnSpc>
                <a:spcPct val="100000"/>
              </a:lnSpc>
              <a:spcBef>
                <a:spcPts val="0"/>
              </a:spcBef>
              <a:buNone/>
            </a:pPr>
            <a:endParaRPr lang="en-US" sz="1400" dirty="0">
              <a:solidFill>
                <a:srgbClr val="0070C0"/>
              </a:solidFill>
              <a:latin typeface="Saans Reg"/>
            </a:endParaRPr>
          </a:p>
          <a:p>
            <a:pPr marL="0" indent="0" algn="l" fontAlgn="base">
              <a:lnSpc>
                <a:spcPct val="100000"/>
              </a:lnSpc>
              <a:spcBef>
                <a:spcPts val="0"/>
              </a:spcBef>
              <a:buNone/>
            </a:pPr>
            <a:endParaRPr lang="en-US" sz="1400" dirty="0">
              <a:solidFill>
                <a:srgbClr val="0070C0"/>
              </a:solidFill>
              <a:latin typeface="Saans Reg"/>
            </a:endParaRPr>
          </a:p>
          <a:p>
            <a:pPr marL="0" indent="0" algn="l" fontAlgn="base">
              <a:lnSpc>
                <a:spcPct val="100000"/>
              </a:lnSpc>
              <a:spcBef>
                <a:spcPts val="0"/>
              </a:spcBef>
              <a:buNone/>
            </a:pPr>
            <a:endParaRPr lang="en-US" sz="1400" b="0" i="0" dirty="0">
              <a:solidFill>
                <a:srgbClr val="0070C0"/>
              </a:solidFill>
              <a:effectLst/>
              <a:latin typeface="Saans Reg"/>
            </a:endParaRPr>
          </a:p>
        </p:txBody>
      </p:sp>
      <p:sp>
        <p:nvSpPr>
          <p:cNvPr id="9" name="Subtitle 2">
            <a:extLst>
              <a:ext uri="{FF2B5EF4-FFF2-40B4-BE49-F238E27FC236}">
                <a16:creationId xmlns:a16="http://schemas.microsoft.com/office/drawing/2014/main" id="{90E6E373-06A1-9E4C-3700-CDCA28DF5F3F}"/>
              </a:ext>
            </a:extLst>
          </p:cNvPr>
          <p:cNvSpPr txBox="1">
            <a:spLocks/>
          </p:cNvSpPr>
          <p:nvPr/>
        </p:nvSpPr>
        <p:spPr>
          <a:xfrm>
            <a:off x="8573861" y="2946831"/>
            <a:ext cx="1902277" cy="2444248"/>
          </a:xfrm>
          <a:prstGeom prst="rect">
            <a:avLst/>
          </a:prstGeom>
        </p:spPr>
        <p:txBody>
          <a:bodyPr vert="horz" lIns="91440" tIns="45720" rIns="91440" bIns="45720"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base">
              <a:lnSpc>
                <a:spcPct val="100000"/>
              </a:lnSpc>
              <a:spcBef>
                <a:spcPts val="0"/>
              </a:spcBef>
              <a:buNone/>
            </a:pPr>
            <a:r>
              <a:rPr lang="en-US" sz="1800" dirty="0">
                <a:solidFill>
                  <a:srgbClr val="0070C0"/>
                </a:solidFill>
                <a:latin typeface="-apple-system"/>
              </a:rPr>
              <a:t>Enterprise</a:t>
            </a:r>
          </a:p>
          <a:p>
            <a:pPr marL="0" indent="0" algn="l" fontAlgn="base">
              <a:lnSpc>
                <a:spcPct val="100000"/>
              </a:lnSpc>
              <a:spcBef>
                <a:spcPts val="0"/>
              </a:spcBef>
              <a:buNone/>
            </a:pPr>
            <a:r>
              <a:rPr lang="en-US" sz="1800" dirty="0">
                <a:solidFill>
                  <a:srgbClr val="0070C0"/>
                </a:solidFill>
                <a:latin typeface="-apple-system"/>
              </a:rPr>
              <a:t>Exceptional</a:t>
            </a:r>
          </a:p>
          <a:p>
            <a:pPr marL="0" indent="0" algn="l" fontAlgn="base">
              <a:lnSpc>
                <a:spcPct val="100000"/>
              </a:lnSpc>
              <a:spcBef>
                <a:spcPts val="0"/>
              </a:spcBef>
              <a:buNone/>
            </a:pPr>
            <a:r>
              <a:rPr lang="en-US" sz="1800" dirty="0">
                <a:solidFill>
                  <a:srgbClr val="0070C0"/>
                </a:solidFill>
                <a:latin typeface="-apple-system"/>
              </a:rPr>
              <a:t>Expression</a:t>
            </a:r>
          </a:p>
          <a:p>
            <a:pPr marL="0" indent="0" algn="l" fontAlgn="base">
              <a:lnSpc>
                <a:spcPct val="100000"/>
              </a:lnSpc>
              <a:spcBef>
                <a:spcPts val="0"/>
              </a:spcBef>
              <a:buNone/>
            </a:pPr>
            <a:r>
              <a:rPr lang="en-US" sz="1800" dirty="0">
                <a:solidFill>
                  <a:srgbClr val="0070C0"/>
                </a:solidFill>
                <a:latin typeface="-apple-system"/>
              </a:rPr>
              <a:t>Enrichment</a:t>
            </a:r>
          </a:p>
          <a:p>
            <a:pPr marL="0" indent="0" algn="l" fontAlgn="base">
              <a:lnSpc>
                <a:spcPct val="100000"/>
              </a:lnSpc>
              <a:spcBef>
                <a:spcPts val="0"/>
              </a:spcBef>
              <a:buNone/>
            </a:pPr>
            <a:r>
              <a:rPr lang="en-US" sz="1800" dirty="0">
                <a:solidFill>
                  <a:srgbClr val="0070C0"/>
                </a:solidFill>
                <a:latin typeface="-apple-system"/>
              </a:rPr>
              <a:t>Engagement</a:t>
            </a:r>
          </a:p>
          <a:p>
            <a:pPr marL="0" indent="0" algn="l" fontAlgn="base">
              <a:lnSpc>
                <a:spcPct val="100000"/>
              </a:lnSpc>
              <a:spcBef>
                <a:spcPts val="0"/>
              </a:spcBef>
              <a:buNone/>
            </a:pPr>
            <a:r>
              <a:rPr lang="en-US" sz="1800" dirty="0">
                <a:solidFill>
                  <a:srgbClr val="0070C0"/>
                </a:solidFill>
                <a:latin typeface="-apple-system"/>
              </a:rPr>
              <a:t>Empowerment</a:t>
            </a:r>
          </a:p>
          <a:p>
            <a:pPr marL="0" indent="0" algn="l" fontAlgn="base">
              <a:lnSpc>
                <a:spcPct val="100000"/>
              </a:lnSpc>
              <a:spcBef>
                <a:spcPts val="0"/>
              </a:spcBef>
              <a:buNone/>
            </a:pPr>
            <a:r>
              <a:rPr lang="en-US" sz="1800" b="0" i="0" dirty="0">
                <a:solidFill>
                  <a:srgbClr val="0070C0"/>
                </a:solidFill>
                <a:effectLst/>
                <a:latin typeface="-apple-system"/>
              </a:rPr>
              <a:t>Energetic</a:t>
            </a:r>
          </a:p>
          <a:p>
            <a:pPr marL="0" indent="0" algn="l" fontAlgn="base">
              <a:lnSpc>
                <a:spcPct val="100000"/>
              </a:lnSpc>
              <a:spcBef>
                <a:spcPts val="0"/>
              </a:spcBef>
              <a:buNone/>
            </a:pPr>
            <a:r>
              <a:rPr lang="en-US" sz="1800" dirty="0">
                <a:solidFill>
                  <a:srgbClr val="0070C0"/>
                </a:solidFill>
                <a:latin typeface="-apple-system"/>
              </a:rPr>
              <a:t>Enabling</a:t>
            </a:r>
            <a:endParaRPr lang="en-US" sz="1400" b="0" i="0" dirty="0">
              <a:solidFill>
                <a:srgbClr val="0070C0"/>
              </a:solidFill>
              <a:effectLst/>
              <a:latin typeface="Saans Reg"/>
            </a:endParaRPr>
          </a:p>
        </p:txBody>
      </p:sp>
      <p:sp>
        <p:nvSpPr>
          <p:cNvPr id="12" name="Subtitle 2">
            <a:extLst>
              <a:ext uri="{FF2B5EF4-FFF2-40B4-BE49-F238E27FC236}">
                <a16:creationId xmlns:a16="http://schemas.microsoft.com/office/drawing/2014/main" id="{58BB3991-8093-4B62-55FB-7568FB9685AF}"/>
              </a:ext>
            </a:extLst>
          </p:cNvPr>
          <p:cNvSpPr txBox="1">
            <a:spLocks/>
          </p:cNvSpPr>
          <p:nvPr/>
        </p:nvSpPr>
        <p:spPr>
          <a:xfrm>
            <a:off x="10579336" y="2931053"/>
            <a:ext cx="1604654" cy="2444248"/>
          </a:xfrm>
          <a:prstGeom prst="rect">
            <a:avLst/>
          </a:prstGeom>
        </p:spPr>
        <p:txBody>
          <a:bodyPr vert="horz" lIns="91440" tIns="45720" rIns="91440" bIns="45720"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base">
              <a:lnSpc>
                <a:spcPct val="100000"/>
              </a:lnSpc>
              <a:spcBef>
                <a:spcPts val="0"/>
              </a:spcBef>
              <a:buNone/>
            </a:pPr>
            <a:r>
              <a:rPr lang="en-US" sz="1800" dirty="0">
                <a:solidFill>
                  <a:srgbClr val="0070C0"/>
                </a:solidFill>
                <a:latin typeface="-apple-system"/>
              </a:rPr>
              <a:t>Inclusivity</a:t>
            </a:r>
          </a:p>
          <a:p>
            <a:pPr marL="0" indent="0" algn="l" fontAlgn="base">
              <a:lnSpc>
                <a:spcPct val="100000"/>
              </a:lnSpc>
              <a:spcBef>
                <a:spcPts val="0"/>
              </a:spcBef>
              <a:buNone/>
            </a:pPr>
            <a:r>
              <a:rPr lang="en-US" sz="1800" dirty="0">
                <a:solidFill>
                  <a:srgbClr val="0070C0"/>
                </a:solidFill>
                <a:latin typeface="-apple-system"/>
              </a:rPr>
              <a:t>Inspiration</a:t>
            </a:r>
          </a:p>
          <a:p>
            <a:pPr marL="0" indent="0" algn="l" fontAlgn="base">
              <a:lnSpc>
                <a:spcPct val="100000"/>
              </a:lnSpc>
              <a:spcBef>
                <a:spcPts val="0"/>
              </a:spcBef>
              <a:buNone/>
            </a:pPr>
            <a:r>
              <a:rPr lang="en-US" sz="1800" dirty="0">
                <a:solidFill>
                  <a:srgbClr val="0070C0"/>
                </a:solidFill>
                <a:latin typeface="-apple-system"/>
              </a:rPr>
              <a:t>Ingenuity</a:t>
            </a:r>
          </a:p>
          <a:p>
            <a:pPr marL="0" indent="0" algn="l" fontAlgn="base">
              <a:lnSpc>
                <a:spcPct val="100000"/>
              </a:lnSpc>
              <a:spcBef>
                <a:spcPts val="0"/>
              </a:spcBef>
              <a:buNone/>
            </a:pPr>
            <a:r>
              <a:rPr lang="en-US" sz="1800" dirty="0">
                <a:solidFill>
                  <a:srgbClr val="0070C0"/>
                </a:solidFill>
                <a:latin typeface="-apple-system"/>
              </a:rPr>
              <a:t>Impact</a:t>
            </a:r>
          </a:p>
          <a:p>
            <a:pPr marL="0" indent="0" algn="l" fontAlgn="base">
              <a:lnSpc>
                <a:spcPct val="100000"/>
              </a:lnSpc>
              <a:spcBef>
                <a:spcPts val="0"/>
              </a:spcBef>
              <a:buNone/>
            </a:pPr>
            <a:r>
              <a:rPr lang="en-US" sz="1800" dirty="0">
                <a:solidFill>
                  <a:srgbClr val="0070C0"/>
                </a:solidFill>
                <a:latin typeface="-apple-system"/>
              </a:rPr>
              <a:t>Individuality</a:t>
            </a:r>
          </a:p>
          <a:p>
            <a:pPr marL="0" indent="0" algn="l" fontAlgn="base">
              <a:lnSpc>
                <a:spcPct val="100000"/>
              </a:lnSpc>
              <a:spcBef>
                <a:spcPts val="0"/>
              </a:spcBef>
              <a:buNone/>
            </a:pPr>
            <a:r>
              <a:rPr lang="en-US" sz="1800" dirty="0">
                <a:solidFill>
                  <a:srgbClr val="0070C0"/>
                </a:solidFill>
                <a:latin typeface="-apple-system"/>
              </a:rPr>
              <a:t>Innovation</a:t>
            </a:r>
          </a:p>
          <a:p>
            <a:pPr marL="0" indent="0" algn="l" fontAlgn="base">
              <a:lnSpc>
                <a:spcPct val="100000"/>
              </a:lnSpc>
              <a:spcBef>
                <a:spcPts val="0"/>
              </a:spcBef>
              <a:buNone/>
            </a:pPr>
            <a:r>
              <a:rPr lang="en-US" sz="1800" dirty="0">
                <a:solidFill>
                  <a:srgbClr val="0070C0"/>
                </a:solidFill>
                <a:latin typeface="-apple-system"/>
              </a:rPr>
              <a:t>Insight</a:t>
            </a:r>
          </a:p>
          <a:p>
            <a:pPr marL="0" indent="0" algn="l" fontAlgn="base">
              <a:lnSpc>
                <a:spcPct val="100000"/>
              </a:lnSpc>
              <a:spcBef>
                <a:spcPts val="0"/>
              </a:spcBef>
              <a:buNone/>
            </a:pPr>
            <a:r>
              <a:rPr lang="en-US" sz="1800" dirty="0">
                <a:solidFill>
                  <a:srgbClr val="0070C0"/>
                </a:solidFill>
                <a:latin typeface="-apple-system"/>
              </a:rPr>
              <a:t>Integrity</a:t>
            </a:r>
            <a:endParaRPr lang="en-US" sz="2400" dirty="0">
              <a:solidFill>
                <a:srgbClr val="0070C0"/>
              </a:solidFill>
              <a:latin typeface="Saans Reg"/>
            </a:endParaRPr>
          </a:p>
          <a:p>
            <a:pPr marL="0" indent="0" algn="l" fontAlgn="base">
              <a:lnSpc>
                <a:spcPct val="100000"/>
              </a:lnSpc>
              <a:spcBef>
                <a:spcPts val="0"/>
              </a:spcBef>
              <a:buNone/>
            </a:pPr>
            <a:endParaRPr lang="en-US" sz="1800" dirty="0">
              <a:solidFill>
                <a:srgbClr val="0070C0"/>
              </a:solidFill>
              <a:latin typeface="Saans Reg"/>
            </a:endParaRPr>
          </a:p>
          <a:p>
            <a:pPr marL="0" indent="0" algn="l" fontAlgn="base">
              <a:lnSpc>
                <a:spcPct val="100000"/>
              </a:lnSpc>
              <a:spcBef>
                <a:spcPts val="0"/>
              </a:spcBef>
              <a:buNone/>
            </a:pPr>
            <a:endParaRPr lang="en-US" sz="1800" dirty="0">
              <a:solidFill>
                <a:srgbClr val="0070C0"/>
              </a:solidFill>
              <a:latin typeface="Saans Reg"/>
            </a:endParaRPr>
          </a:p>
          <a:p>
            <a:pPr marL="0" indent="0" algn="l" fontAlgn="base">
              <a:lnSpc>
                <a:spcPct val="100000"/>
              </a:lnSpc>
              <a:spcBef>
                <a:spcPts val="0"/>
              </a:spcBef>
              <a:buNone/>
            </a:pPr>
            <a:endParaRPr lang="en-US" sz="1400" b="0" i="0" dirty="0">
              <a:solidFill>
                <a:srgbClr val="0070C0"/>
              </a:solidFill>
              <a:effectLst/>
              <a:latin typeface="Saans Reg"/>
            </a:endParaRPr>
          </a:p>
        </p:txBody>
      </p:sp>
    </p:spTree>
    <p:extLst>
      <p:ext uri="{BB962C8B-B14F-4D97-AF65-F5344CB8AC3E}">
        <p14:creationId xmlns:p14="http://schemas.microsoft.com/office/powerpoint/2010/main" val="3333506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A87EE3-C3F3-F5ED-8870-5D2939C0020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023418-789A-7B8B-D965-6EAA63235E74}"/>
              </a:ext>
            </a:extLst>
          </p:cNvPr>
          <p:cNvSpPr>
            <a:spLocks noGrp="1"/>
          </p:cNvSpPr>
          <p:nvPr>
            <p:ph type="title"/>
          </p:nvPr>
        </p:nvSpPr>
        <p:spPr>
          <a:xfrm>
            <a:off x="572493" y="238539"/>
            <a:ext cx="11018520" cy="1434415"/>
          </a:xfrm>
        </p:spPr>
        <p:txBody>
          <a:bodyPr anchor="b">
            <a:normAutofit/>
          </a:bodyPr>
          <a:lstStyle/>
          <a:p>
            <a:r>
              <a:rPr lang="en-US" sz="5400"/>
              <a:t>DEMINGS  5  WHYs</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285E388C-AE09-308F-E172-1AD1D2B618AC}"/>
              </a:ext>
            </a:extLst>
          </p:cNvPr>
          <p:cNvSpPr>
            <a:spLocks noGrp="1"/>
          </p:cNvSpPr>
          <p:nvPr>
            <p:ph idx="1"/>
          </p:nvPr>
        </p:nvSpPr>
        <p:spPr>
          <a:xfrm>
            <a:off x="572492" y="2071316"/>
            <a:ext cx="9485907" cy="4119172"/>
          </a:xfrm>
        </p:spPr>
        <p:txBody>
          <a:bodyPr anchor="t">
            <a:normAutofit fontScale="92500" lnSpcReduction="10000"/>
          </a:bodyPr>
          <a:lstStyle/>
          <a:p>
            <a:pPr lvl="1">
              <a:spcAft>
                <a:spcPts val="750"/>
              </a:spcAft>
            </a:pPr>
            <a:r>
              <a:rPr lang="en-US" sz="2200" b="1" dirty="0">
                <a:latin typeface="Inter"/>
              </a:rPr>
              <a:t>Why do we need to value diversity?</a:t>
            </a:r>
          </a:p>
          <a:p>
            <a:pPr lvl="2">
              <a:spcAft>
                <a:spcPts val="750"/>
              </a:spcAft>
            </a:pPr>
            <a:r>
              <a:rPr lang="en-US" sz="1800" b="1" dirty="0">
                <a:latin typeface="Inter"/>
              </a:rPr>
              <a:t>Why is it so polarizing at this time?</a:t>
            </a:r>
          </a:p>
          <a:p>
            <a:pPr lvl="2">
              <a:spcAft>
                <a:spcPts val="750"/>
              </a:spcAft>
            </a:pPr>
            <a:r>
              <a:rPr lang="en-US" sz="1800" b="1" dirty="0">
                <a:latin typeface="Inter"/>
              </a:rPr>
              <a:t>Why is devaluing diversity undesirable?</a:t>
            </a:r>
          </a:p>
          <a:p>
            <a:pPr lvl="2">
              <a:spcAft>
                <a:spcPts val="750"/>
              </a:spcAft>
            </a:pPr>
            <a:r>
              <a:rPr lang="en-US" sz="1800" b="1" dirty="0">
                <a:latin typeface="Inter"/>
              </a:rPr>
              <a:t>Why?</a:t>
            </a:r>
          </a:p>
          <a:p>
            <a:pPr lvl="2">
              <a:spcAft>
                <a:spcPts val="750"/>
              </a:spcAft>
            </a:pPr>
            <a:r>
              <a:rPr lang="en-US" sz="1800" b="1" dirty="0">
                <a:latin typeface="Inter"/>
              </a:rPr>
              <a:t>Why?</a:t>
            </a:r>
            <a:endParaRPr lang="en-US" sz="2200" b="1" dirty="0">
              <a:latin typeface="Inter"/>
            </a:endParaRPr>
          </a:p>
          <a:p>
            <a:pPr lvl="1">
              <a:spcAft>
                <a:spcPts val="750"/>
              </a:spcAft>
            </a:pPr>
            <a:r>
              <a:rPr lang="en-US" sz="2200" b="1" dirty="0">
                <a:latin typeface="Inter"/>
              </a:rPr>
              <a:t>The Roots of valuing diversity</a:t>
            </a:r>
          </a:p>
          <a:p>
            <a:pPr marL="914400" lvl="2" indent="0">
              <a:spcAft>
                <a:spcPts val="750"/>
              </a:spcAft>
              <a:buNone/>
            </a:pPr>
            <a:r>
              <a:rPr lang="en-US" sz="2200" dirty="0">
                <a:latin typeface="Inter"/>
              </a:rPr>
              <a:t>In other words, if we went one concept "before" the need to value diversity, what might be there?“ For instance: if we didn't stigmatize each other, we wouldn't need to value diversity.  Stigma* is judging someone else defective because of differences in origin, character or physiology. (This is the first of Deming's five whys on this for me...)</a:t>
            </a:r>
          </a:p>
          <a:p>
            <a:pPr marL="457200" lvl="1" indent="0">
              <a:spcAft>
                <a:spcPts val="750"/>
              </a:spcAft>
              <a:buNone/>
            </a:pPr>
            <a:r>
              <a:rPr lang="en-US" sz="1600" b="1" i="1" dirty="0">
                <a:latin typeface="Inter"/>
              </a:rPr>
              <a:t>*Stigma – comes from Irving Goffman – Stigma: the Management of Spoiled Identity</a:t>
            </a:r>
          </a:p>
          <a:p>
            <a:pPr>
              <a:spcAft>
                <a:spcPts val="750"/>
              </a:spcAft>
            </a:pPr>
            <a:endParaRPr lang="en-US" sz="2200" b="1" dirty="0"/>
          </a:p>
          <a:p>
            <a:pPr marL="0" indent="0">
              <a:buNone/>
            </a:pPr>
            <a:endParaRPr lang="en-US" sz="2200" dirty="0"/>
          </a:p>
        </p:txBody>
      </p:sp>
      <p:pic>
        <p:nvPicPr>
          <p:cNvPr id="4" name="Picture 3" descr="A blue and orange logo&#10;&#10;Description automatically generated">
            <a:extLst>
              <a:ext uri="{FF2B5EF4-FFF2-40B4-BE49-F238E27FC236}">
                <a16:creationId xmlns:a16="http://schemas.microsoft.com/office/drawing/2014/main" id="{4A6349C3-F998-F0CB-541B-BBA1B580BB00}"/>
              </a:ext>
            </a:extLst>
          </p:cNvPr>
          <p:cNvPicPr>
            <a:picLocks noChangeAspect="1"/>
          </p:cNvPicPr>
          <p:nvPr/>
        </p:nvPicPr>
        <p:blipFill>
          <a:blip r:embed="rId3">
            <a:extLst>
              <a:ext uri="{28A0092B-C50C-407E-A947-70E740481C1C}">
                <a14:useLocalDpi xmlns:a14="http://schemas.microsoft.com/office/drawing/2010/main" val="0"/>
              </a:ext>
            </a:extLst>
          </a:blip>
          <a:srcRect l="815" r="2980"/>
          <a:stretch/>
        </p:blipFill>
        <p:spPr>
          <a:xfrm>
            <a:off x="9598604" y="4989203"/>
            <a:ext cx="2311401" cy="2402570"/>
          </a:xfrm>
          <a:prstGeom prst="rect">
            <a:avLst/>
          </a:prstGeom>
        </p:spPr>
      </p:pic>
    </p:spTree>
    <p:extLst>
      <p:ext uri="{BB962C8B-B14F-4D97-AF65-F5344CB8AC3E}">
        <p14:creationId xmlns:p14="http://schemas.microsoft.com/office/powerpoint/2010/main" val="1637801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081514-F3EC-3512-BD0E-34E8E473557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A45237-CD71-7175-DDEC-7B3DCEAC1E1A}"/>
              </a:ext>
            </a:extLst>
          </p:cNvPr>
          <p:cNvSpPr>
            <a:spLocks noGrp="1"/>
          </p:cNvSpPr>
          <p:nvPr>
            <p:ph type="title"/>
          </p:nvPr>
        </p:nvSpPr>
        <p:spPr>
          <a:xfrm>
            <a:off x="572493" y="238539"/>
            <a:ext cx="11018520" cy="1434415"/>
          </a:xfrm>
        </p:spPr>
        <p:txBody>
          <a:bodyPr anchor="b">
            <a:normAutofit/>
          </a:bodyPr>
          <a:lstStyle/>
          <a:p>
            <a:r>
              <a:rPr lang="en-US" sz="5400" dirty="0"/>
              <a:t>DISCUSSION BREAKOUTS </a:t>
            </a:r>
            <a:br>
              <a:rPr lang="en-US" sz="5400" dirty="0"/>
            </a:br>
            <a:r>
              <a:rPr lang="en-US" sz="3600" dirty="0"/>
              <a:t>(to find new solutions)</a:t>
            </a:r>
            <a:endParaRPr lang="en-US" sz="5400" dirty="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0260EE7A-8A61-3653-4508-FD72F2700231}"/>
              </a:ext>
            </a:extLst>
          </p:cNvPr>
          <p:cNvSpPr>
            <a:spLocks noGrp="1"/>
          </p:cNvSpPr>
          <p:nvPr>
            <p:ph idx="1"/>
          </p:nvPr>
        </p:nvSpPr>
        <p:spPr>
          <a:xfrm>
            <a:off x="1202392" y="2083039"/>
            <a:ext cx="8923199" cy="4627718"/>
          </a:xfrm>
        </p:spPr>
        <p:txBody>
          <a:bodyPr anchor="t">
            <a:normAutofit/>
          </a:bodyPr>
          <a:lstStyle/>
          <a:p>
            <a:pPr marL="514350" indent="-514350">
              <a:spcAft>
                <a:spcPts val="750"/>
              </a:spcAft>
              <a:buFont typeface="+mj-lt"/>
              <a:buAutoNum type="arabicPeriod"/>
            </a:pPr>
            <a:r>
              <a:rPr lang="en-US" sz="2800" b="1" dirty="0">
                <a:latin typeface="Inter"/>
              </a:rPr>
              <a:t>Assuming that “judging others” is the root cause for needing diversity training, how might this inform changes to current efforts?</a:t>
            </a:r>
          </a:p>
          <a:p>
            <a:pPr marL="514350" indent="-514350">
              <a:spcAft>
                <a:spcPts val="750"/>
              </a:spcAft>
              <a:buFont typeface="+mj-lt"/>
              <a:buAutoNum type="arabicPeriod"/>
            </a:pPr>
            <a:r>
              <a:rPr lang="en-US" b="1" dirty="0"/>
              <a:t>Describe the strategies you’re currently trying right now. What’s working? What are you learning?</a:t>
            </a:r>
          </a:p>
          <a:p>
            <a:pPr marL="514350" indent="-514350">
              <a:spcAft>
                <a:spcPts val="750"/>
              </a:spcAft>
              <a:buFont typeface="+mj-lt"/>
              <a:buAutoNum type="arabicPeriod"/>
            </a:pPr>
            <a:r>
              <a:rPr lang="en-US" b="1" dirty="0"/>
              <a:t>What sorts of barriers are you facing (or do you anticipate) as you adjust your content?</a:t>
            </a:r>
            <a:endParaRPr lang="en-US" sz="2200" dirty="0"/>
          </a:p>
        </p:txBody>
      </p:sp>
      <p:pic>
        <p:nvPicPr>
          <p:cNvPr id="4" name="Picture 3" descr="A blue and orange logo&#10;&#10;Description automatically generated">
            <a:extLst>
              <a:ext uri="{FF2B5EF4-FFF2-40B4-BE49-F238E27FC236}">
                <a16:creationId xmlns:a16="http://schemas.microsoft.com/office/drawing/2014/main" id="{31918156-2876-3288-2017-A27BA8EC0DBD}"/>
              </a:ext>
            </a:extLst>
          </p:cNvPr>
          <p:cNvPicPr>
            <a:picLocks noChangeAspect="1"/>
          </p:cNvPicPr>
          <p:nvPr/>
        </p:nvPicPr>
        <p:blipFill>
          <a:blip r:embed="rId3">
            <a:extLst>
              <a:ext uri="{28A0092B-C50C-407E-A947-70E740481C1C}">
                <a14:useLocalDpi xmlns:a14="http://schemas.microsoft.com/office/drawing/2010/main" val="0"/>
              </a:ext>
            </a:extLst>
          </a:blip>
          <a:srcRect l="815" r="2980"/>
          <a:stretch/>
        </p:blipFill>
        <p:spPr>
          <a:xfrm>
            <a:off x="9680115" y="5020250"/>
            <a:ext cx="2217153" cy="2304604"/>
          </a:xfrm>
          <a:prstGeom prst="rect">
            <a:avLst/>
          </a:prstGeom>
        </p:spPr>
      </p:pic>
    </p:spTree>
    <p:extLst>
      <p:ext uri="{BB962C8B-B14F-4D97-AF65-F5344CB8AC3E}">
        <p14:creationId xmlns:p14="http://schemas.microsoft.com/office/powerpoint/2010/main" val="3209985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DF41C9-5F49-71B4-80EF-2D40959E25C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6045EF-2A48-C3D2-A830-DBA420336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E73B35-926B-733C-086E-B494B1D6FBB0}"/>
              </a:ext>
            </a:extLst>
          </p:cNvPr>
          <p:cNvSpPr>
            <a:spLocks noGrp="1"/>
          </p:cNvSpPr>
          <p:nvPr>
            <p:ph type="title"/>
          </p:nvPr>
        </p:nvSpPr>
        <p:spPr>
          <a:xfrm>
            <a:off x="572493" y="238539"/>
            <a:ext cx="11018520" cy="1434415"/>
          </a:xfrm>
        </p:spPr>
        <p:txBody>
          <a:bodyPr anchor="b">
            <a:normAutofit/>
          </a:bodyPr>
          <a:lstStyle/>
          <a:p>
            <a:r>
              <a:rPr lang="en-US" sz="5400" dirty="0"/>
              <a:t>Big Group Questions…</a:t>
            </a:r>
          </a:p>
        </p:txBody>
      </p:sp>
      <p:sp>
        <p:nvSpPr>
          <p:cNvPr id="12" name="sketchy line">
            <a:extLst>
              <a:ext uri="{FF2B5EF4-FFF2-40B4-BE49-F238E27FC236}">
                <a16:creationId xmlns:a16="http://schemas.microsoft.com/office/drawing/2014/main" id="{3B7A9EBA-868F-C720-5005-A49AFA9D7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2106493-AFCC-282C-B92C-FCAFEB28A183}"/>
              </a:ext>
            </a:extLst>
          </p:cNvPr>
          <p:cNvSpPr>
            <a:spLocks noGrp="1"/>
          </p:cNvSpPr>
          <p:nvPr>
            <p:ph idx="1"/>
          </p:nvPr>
        </p:nvSpPr>
        <p:spPr>
          <a:xfrm>
            <a:off x="1568954" y="2381832"/>
            <a:ext cx="8243261" cy="3282338"/>
          </a:xfrm>
        </p:spPr>
        <p:txBody>
          <a:bodyPr anchor="t">
            <a:normAutofit/>
          </a:bodyPr>
          <a:lstStyle/>
          <a:p>
            <a:pPr marL="514350" indent="-514350">
              <a:spcAft>
                <a:spcPts val="750"/>
              </a:spcAft>
              <a:buFont typeface="+mj-lt"/>
              <a:buAutoNum type="arabicPeriod"/>
            </a:pPr>
            <a:r>
              <a:rPr lang="en-US" b="1" dirty="0"/>
              <a:t>What did you learn in your breakout groups?</a:t>
            </a:r>
          </a:p>
          <a:p>
            <a:pPr marL="514350" indent="-514350">
              <a:spcAft>
                <a:spcPts val="750"/>
              </a:spcAft>
              <a:buFont typeface="+mj-lt"/>
              <a:buAutoNum type="arabicPeriod"/>
            </a:pPr>
            <a:r>
              <a:rPr lang="en-US" b="1" dirty="0"/>
              <a:t>What support can we offer or request from each other?</a:t>
            </a:r>
          </a:p>
          <a:p>
            <a:pPr marL="514350" indent="-514350">
              <a:spcAft>
                <a:spcPts val="750"/>
              </a:spcAft>
              <a:buFont typeface="+mj-lt"/>
              <a:buAutoNum type="arabicPeriod"/>
            </a:pPr>
            <a:r>
              <a:rPr lang="en-US" b="1" dirty="0"/>
              <a:t>What might you rename training &amp; learning about sensitive topics</a:t>
            </a:r>
            <a:r>
              <a:rPr lang="en-US" sz="2400" b="1" dirty="0"/>
              <a:t>?</a:t>
            </a:r>
          </a:p>
          <a:p>
            <a:pPr>
              <a:spcAft>
                <a:spcPts val="750"/>
              </a:spcAft>
            </a:pPr>
            <a:endParaRPr lang="en-US" sz="2200" b="1" dirty="0"/>
          </a:p>
          <a:p>
            <a:pPr marL="0" indent="0">
              <a:buNone/>
            </a:pPr>
            <a:endParaRPr lang="en-US" sz="2200" dirty="0"/>
          </a:p>
        </p:txBody>
      </p:sp>
      <p:pic>
        <p:nvPicPr>
          <p:cNvPr id="4" name="Picture 3" descr="A blue and orange logo&#10;&#10;Description automatically generated">
            <a:extLst>
              <a:ext uri="{FF2B5EF4-FFF2-40B4-BE49-F238E27FC236}">
                <a16:creationId xmlns:a16="http://schemas.microsoft.com/office/drawing/2014/main" id="{09925560-4B9C-F4B5-5664-53C246CEF425}"/>
              </a:ext>
            </a:extLst>
          </p:cNvPr>
          <p:cNvPicPr>
            <a:picLocks noChangeAspect="1"/>
          </p:cNvPicPr>
          <p:nvPr/>
        </p:nvPicPr>
        <p:blipFill>
          <a:blip r:embed="rId3">
            <a:extLst>
              <a:ext uri="{28A0092B-C50C-407E-A947-70E740481C1C}">
                <a14:useLocalDpi xmlns:a14="http://schemas.microsoft.com/office/drawing/2010/main" val="0"/>
              </a:ext>
            </a:extLst>
          </a:blip>
          <a:srcRect l="815" r="2980"/>
          <a:stretch/>
        </p:blipFill>
        <p:spPr>
          <a:xfrm>
            <a:off x="9514469" y="4894396"/>
            <a:ext cx="2217153" cy="2304604"/>
          </a:xfrm>
          <a:prstGeom prst="rect">
            <a:avLst/>
          </a:prstGeom>
        </p:spPr>
      </p:pic>
    </p:spTree>
    <p:extLst>
      <p:ext uri="{BB962C8B-B14F-4D97-AF65-F5344CB8AC3E}">
        <p14:creationId xmlns:p14="http://schemas.microsoft.com/office/powerpoint/2010/main" val="2326783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7B5BC9-DD9E-22E1-1284-CE1DE86BE35A}"/>
            </a:ext>
          </a:extLst>
        </p:cNvPr>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F4A9C521-C9C0-4E96-CEE4-F70C66FF9DFF}"/>
              </a:ext>
            </a:extLst>
          </p:cNvPr>
          <p:cNvSpPr>
            <a:spLocks noGrp="1"/>
          </p:cNvSpPr>
          <p:nvPr>
            <p:ph type="title"/>
          </p:nvPr>
        </p:nvSpPr>
        <p:spPr>
          <a:xfrm>
            <a:off x="572493" y="628649"/>
            <a:ext cx="11018520" cy="1547755"/>
          </a:xfrm>
        </p:spPr>
        <p:txBody>
          <a:bodyPr vert="horz" lIns="91440" tIns="45720" rIns="91440" bIns="45720" rtlCol="0" anchor="b">
            <a:normAutofit/>
          </a:bodyPr>
          <a:lstStyle/>
          <a:p>
            <a:r>
              <a:rPr lang="en-US" sz="4600" dirty="0" err="1"/>
              <a:t>Thumballs</a:t>
            </a:r>
            <a:r>
              <a:rPr lang="en-US" sz="4600" dirty="0"/>
              <a:t> for HERE &amp; NOW…</a:t>
            </a:r>
            <a:br>
              <a:rPr lang="en-US" sz="4600" dirty="0">
                <a:effectLst/>
              </a:rPr>
            </a:br>
            <a:endParaRPr lang="en-US" sz="4600" dirty="0"/>
          </a:p>
        </p:txBody>
      </p:sp>
      <p:sp>
        <p:nvSpPr>
          <p:cNvPr id="4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AA155770-D367-24E5-2899-6E95FE977CDB}"/>
              </a:ext>
            </a:extLst>
          </p:cNvPr>
          <p:cNvSpPr txBox="1">
            <a:spLocks/>
          </p:cNvSpPr>
          <p:nvPr/>
        </p:nvSpPr>
        <p:spPr>
          <a:xfrm>
            <a:off x="394138" y="2104997"/>
            <a:ext cx="11571889" cy="442192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457200" indent="-457200">
              <a:buFont typeface="Arial" panose="020B0604020202020204" pitchFamily="34" charset="0"/>
              <a:buChar char="•"/>
            </a:pPr>
            <a:r>
              <a:rPr lang="en-US" sz="2800" dirty="0">
                <a:solidFill>
                  <a:srgbClr val="006699"/>
                </a:solidFill>
                <a:hlinkClick r:id="rId3">
                  <a:extLst>
                    <a:ext uri="{A12FA001-AC4F-418D-AE19-62706E023703}">
                      <ahyp:hlinkClr xmlns:ahyp="http://schemas.microsoft.com/office/drawing/2018/hyperlinkcolor" val="tx"/>
                    </a:ext>
                  </a:extLst>
                </a:hlinkClick>
              </a:rPr>
              <a:t>Common Ground </a:t>
            </a:r>
            <a:r>
              <a:rPr lang="en-US" sz="2800" dirty="0"/>
              <a:t>– </a:t>
            </a:r>
            <a:r>
              <a:rPr lang="en-US" sz="2800" b="0" dirty="0"/>
              <a:t>see what we have in common</a:t>
            </a:r>
          </a:p>
          <a:p>
            <a:pPr marL="457200" indent="-457200">
              <a:buFont typeface="Arial" panose="020B0604020202020204" pitchFamily="34" charset="0"/>
              <a:buChar char="•"/>
            </a:pPr>
            <a:r>
              <a:rPr lang="en-US" sz="2800" dirty="0">
                <a:solidFill>
                  <a:schemeClr val="accent1">
                    <a:lumMod val="60000"/>
                    <a:lumOff val="40000"/>
                  </a:schemeClr>
                </a:solidFill>
                <a:hlinkClick r:id="rId4">
                  <a:extLst>
                    <a:ext uri="{A12FA001-AC4F-418D-AE19-62706E023703}">
                      <ahyp:hlinkClr xmlns:ahyp="http://schemas.microsoft.com/office/drawing/2018/hyperlinkcolor" val="tx"/>
                    </a:ext>
                  </a:extLst>
                </a:hlinkClick>
              </a:rPr>
              <a:t>Emotional Intelligence </a:t>
            </a:r>
            <a:r>
              <a:rPr lang="en-US" sz="2800" dirty="0"/>
              <a:t>– </a:t>
            </a:r>
            <a:r>
              <a:rPr lang="en-US" sz="2800" b="0" dirty="0"/>
              <a:t>build self-awareness, empathy, social skills</a:t>
            </a:r>
          </a:p>
          <a:p>
            <a:pPr marL="457200" indent="-457200">
              <a:buFont typeface="Arial" panose="020B0604020202020204" pitchFamily="34" charset="0"/>
              <a:buChar char="•"/>
            </a:pPr>
            <a:r>
              <a:rPr lang="en-US" sz="2800" dirty="0">
                <a:solidFill>
                  <a:srgbClr val="FF9900"/>
                </a:solidFill>
                <a:hlinkClick r:id="rId5">
                  <a:extLst>
                    <a:ext uri="{A12FA001-AC4F-418D-AE19-62706E023703}">
                      <ahyp:hlinkClr xmlns:ahyp="http://schemas.microsoft.com/office/drawing/2018/hyperlinkcolor" val="tx"/>
                    </a:ext>
                  </a:extLst>
                </a:hlinkClick>
              </a:rPr>
              <a:t>Managing Change </a:t>
            </a:r>
            <a:r>
              <a:rPr lang="en-US" sz="2800" dirty="0"/>
              <a:t>– </a:t>
            </a:r>
            <a:r>
              <a:rPr lang="en-US" sz="2800" b="0" dirty="0"/>
              <a:t>discuss topics that help you move onward</a:t>
            </a:r>
          </a:p>
          <a:p>
            <a:pPr marL="457200" indent="-457200">
              <a:buFont typeface="Arial" panose="020B0604020202020204" pitchFamily="34" charset="0"/>
              <a:buChar char="•"/>
            </a:pPr>
            <a:r>
              <a:rPr lang="en-US" sz="2800" dirty="0">
                <a:solidFill>
                  <a:srgbClr val="0033CC"/>
                </a:solidFill>
                <a:hlinkClick r:id="rId6">
                  <a:extLst>
                    <a:ext uri="{A12FA001-AC4F-418D-AE19-62706E023703}">
                      <ahyp:hlinkClr xmlns:ahyp="http://schemas.microsoft.com/office/drawing/2018/hyperlinkcolor" val="tx"/>
                    </a:ext>
                  </a:extLst>
                </a:hlinkClick>
              </a:rPr>
              <a:t>Building Trust </a:t>
            </a:r>
            <a:r>
              <a:rPr lang="en-US" sz="2800" dirty="0"/>
              <a:t>– </a:t>
            </a:r>
            <a:r>
              <a:rPr lang="en-US" sz="2800" b="0" dirty="0"/>
              <a:t>build bridges and interpersonal trust</a:t>
            </a:r>
          </a:p>
          <a:p>
            <a:pPr marL="457200" indent="-457200">
              <a:buFont typeface="Arial" panose="020B0604020202020204" pitchFamily="34" charset="0"/>
              <a:buChar char="•"/>
            </a:pPr>
            <a:r>
              <a:rPr lang="en-US" sz="2800" dirty="0">
                <a:solidFill>
                  <a:srgbClr val="EE7612"/>
                </a:solidFill>
                <a:hlinkClick r:id="rId7">
                  <a:extLst>
                    <a:ext uri="{A12FA001-AC4F-418D-AE19-62706E023703}">
                      <ahyp:hlinkClr xmlns:ahyp="http://schemas.microsoft.com/office/drawing/2018/hyperlinkcolor" val="tx"/>
                    </a:ext>
                  </a:extLst>
                </a:hlinkClick>
              </a:rPr>
              <a:t>Building Resilience </a:t>
            </a:r>
            <a:r>
              <a:rPr lang="en-US" sz="2800" dirty="0"/>
              <a:t>– </a:t>
            </a:r>
            <a:r>
              <a:rPr lang="en-US" sz="2800" b="0" dirty="0"/>
              <a:t>foster patience, acceptance, and kindness</a:t>
            </a:r>
          </a:p>
          <a:p>
            <a:pPr marL="457200" indent="-457200">
              <a:buFont typeface="Arial" panose="020B0604020202020204" pitchFamily="34" charset="0"/>
              <a:buChar char="•"/>
            </a:pPr>
            <a:r>
              <a:rPr lang="en-US" sz="2800" dirty="0">
                <a:solidFill>
                  <a:srgbClr val="EE0000"/>
                </a:solidFill>
                <a:hlinkClick r:id="rId8">
                  <a:extLst>
                    <a:ext uri="{A12FA001-AC4F-418D-AE19-62706E023703}">
                      <ahyp:hlinkClr xmlns:ahyp="http://schemas.microsoft.com/office/drawing/2018/hyperlinkcolor" val="tx"/>
                    </a:ext>
                  </a:extLst>
                </a:hlinkClick>
              </a:rPr>
              <a:t>Stress Management </a:t>
            </a:r>
            <a:r>
              <a:rPr lang="en-US" sz="2800" dirty="0"/>
              <a:t>– </a:t>
            </a:r>
            <a:r>
              <a:rPr lang="en-US" sz="2800" b="0" dirty="0"/>
              <a:t>examine sources and remedies for stress</a:t>
            </a:r>
          </a:p>
          <a:p>
            <a:pPr marL="457200" indent="-457200">
              <a:buFont typeface="Arial" panose="020B0604020202020204" pitchFamily="34" charset="0"/>
              <a:buChar char="•"/>
            </a:pPr>
            <a:r>
              <a:rPr lang="en-US" sz="2800" dirty="0">
                <a:solidFill>
                  <a:schemeClr val="tx2">
                    <a:lumMod val="25000"/>
                    <a:lumOff val="75000"/>
                  </a:schemeClr>
                </a:solidFill>
                <a:hlinkClick r:id="rId9">
                  <a:extLst>
                    <a:ext uri="{A12FA001-AC4F-418D-AE19-62706E023703}">
                      <ahyp:hlinkClr xmlns:ahyp="http://schemas.microsoft.com/office/drawing/2018/hyperlinkcolor" val="tx"/>
                    </a:ext>
                  </a:extLst>
                </a:hlinkClick>
              </a:rPr>
              <a:t>Workplace Ethics </a:t>
            </a:r>
            <a:r>
              <a:rPr lang="en-US" sz="2800" dirty="0"/>
              <a:t>– </a:t>
            </a:r>
            <a:r>
              <a:rPr lang="en-US" sz="2800" b="0" dirty="0"/>
              <a:t>talk about challenges of doing what’s “right”</a:t>
            </a:r>
          </a:p>
          <a:p>
            <a:pPr marL="457200" indent="-457200">
              <a:buFont typeface="Arial" panose="020B0604020202020204" pitchFamily="34" charset="0"/>
              <a:buChar char="•"/>
            </a:pPr>
            <a:r>
              <a:rPr lang="en-US" sz="2800" dirty="0">
                <a:solidFill>
                  <a:srgbClr val="7030A0"/>
                </a:solidFill>
                <a:hlinkClick r:id="rId10">
                  <a:extLst>
                    <a:ext uri="{A12FA001-AC4F-418D-AE19-62706E023703}">
                      <ahyp:hlinkClr xmlns:ahyp="http://schemas.microsoft.com/office/drawing/2018/hyperlinkcolor" val="tx"/>
                    </a:ext>
                  </a:extLst>
                </a:hlinkClick>
              </a:rPr>
              <a:t>“Dignity” a.k.a. Diversity</a:t>
            </a:r>
            <a:r>
              <a:rPr lang="en-US" sz="2800" dirty="0"/>
              <a:t> – </a:t>
            </a:r>
            <a:r>
              <a:rPr lang="en-US" sz="2800" b="0" dirty="0"/>
              <a:t>explore what shapes our perspectives</a:t>
            </a:r>
          </a:p>
          <a:p>
            <a:endParaRPr lang="en-US" sz="2800" b="0" dirty="0"/>
          </a:p>
          <a:p>
            <a:pPr indent="-228600">
              <a:buFont typeface="Arial" panose="020B0604020202020204" pitchFamily="34" charset="0"/>
              <a:buChar char="•"/>
            </a:pPr>
            <a:endParaRPr lang="en-US" sz="2800" b="0" dirty="0"/>
          </a:p>
          <a:p>
            <a:pPr indent="-228600">
              <a:buFont typeface="Arial" panose="020B0604020202020204" pitchFamily="34" charset="0"/>
              <a:buChar char="•"/>
            </a:pPr>
            <a:endParaRPr lang="en-US" sz="2800" dirty="0"/>
          </a:p>
          <a:p>
            <a:pPr indent="-228600">
              <a:buFont typeface="Arial" panose="020B0604020202020204" pitchFamily="34" charset="0"/>
              <a:buChar char="•"/>
            </a:pPr>
            <a:endParaRPr lang="en-US" sz="2800" dirty="0"/>
          </a:p>
        </p:txBody>
      </p:sp>
    </p:spTree>
    <p:extLst>
      <p:ext uri="{BB962C8B-B14F-4D97-AF65-F5344CB8AC3E}">
        <p14:creationId xmlns:p14="http://schemas.microsoft.com/office/powerpoint/2010/main" val="33084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15134</TotalTime>
  <Words>1287</Words>
  <Application>Microsoft Office PowerPoint</Application>
  <PresentationFormat>Widescreen</PresentationFormat>
  <Paragraphs>219</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-apple-system</vt:lpstr>
      <vt:lpstr>Aptos</vt:lpstr>
      <vt:lpstr>Aptos Display</vt:lpstr>
      <vt:lpstr>Arial</vt:lpstr>
      <vt:lpstr>henderson-bcg-sans</vt:lpstr>
      <vt:lpstr>Inter</vt:lpstr>
      <vt:lpstr>Saans Reg</vt:lpstr>
      <vt:lpstr>Office Theme</vt:lpstr>
      <vt:lpstr>PowerPoint Presentation</vt:lpstr>
      <vt:lpstr>PowerPoint Presentation</vt:lpstr>
      <vt:lpstr>PowerPoint Presentation</vt:lpstr>
      <vt:lpstr>Trigger Words</vt:lpstr>
      <vt:lpstr>NEW Words?</vt:lpstr>
      <vt:lpstr>DEMINGS  5  WHYs</vt:lpstr>
      <vt:lpstr>DISCUSSION BREAKOUTS  (to find new solutions)</vt:lpstr>
      <vt:lpstr>Big Group Questions…</vt:lpstr>
      <vt:lpstr>Thumballs for HERE &amp; NOW… </vt:lpstr>
      <vt:lpstr>LinkedIN DATA supporting DEI</vt:lpstr>
      <vt:lpstr>McKinsey DATA supporting DEI</vt:lpstr>
      <vt:lpstr> BCG DATA supporting DEI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Sue Landay</dc:creator>
  <cp:lastModifiedBy>Sue Landay</cp:lastModifiedBy>
  <cp:revision>34</cp:revision>
  <cp:lastPrinted>2025-03-05T21:41:23Z</cp:lastPrinted>
  <dcterms:created xsi:type="dcterms:W3CDTF">2024-10-02T14:26:09Z</dcterms:created>
  <dcterms:modified xsi:type="dcterms:W3CDTF">2025-04-07T17:34:27Z</dcterms:modified>
</cp:coreProperties>
</file>